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Приветствую всех! На прошлом занятии мы выбрали темы ваших личных сайтов и создали первую страницу с базовым каркасом. Сегодня наш сайт перестанет быть пустым белым листом с одной строчкой текста. Мы научимся оформлять текст, структурировать информацию в списки, вставлять настоящие изображения и связывать страницы ссылками. К концу пары ваш проект приобретет узнаваемые черты настоящего сайта.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Давайте быстро освежим в памяти: весь видимый контент мы пишем строго внутри тега &lt;body&gt;. Главный заголовок страницы &lt;h1&gt; должен быть ровно один, а обычные текстовые блоки мы оборачиваем в абзацы &lt;p&gt;. Сегодня мы расширим этот арсенал новыми инструментами.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Разработчики любят экономить время. Нажимать Alt+Tab, переключаться в браузер и жать F5 после каждой строчки кода утомительно. Мы установим расширение Live Server. Оно поднимает локальный веб-сервер. Как только вы нажимаете Ctrl+S в редакторе, браузер обновляется сам мгновенно.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Запомните эти сочетания — они ускорят вашу работу в разы. Особенно полезен Shift + Alt + F: если у вас поехали отступы или код выглядит неаккуратно, одно нажатие выравнивает все теги по полочкам. А Alt + Z спасает, когда длинный текст уезжает за край.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вебе важно не просто сделать текст жирным, а объяснить браузеру и поисковым системам, почему этот фрагмент важен. Тег strong сообщает: это ключевая мысль, обрати внимание. Тег em ставит логическое ударение. Визуально это жирный и курсив, но со смысловой нагрузкой.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Иногда нужно перенести строку без создания нового абзаца — например, в стихотворении или в контактных данных. Для этого служит тег br. А тег hr рисует аккуратную тонкую линию, разделяющую смысловые части страницы. Обратите внимание: у них нет закрывающей пары, они одиночные.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Вспомните, как вы просматриваете сайты: вы ищете взглядом четкие списки, буллеты, перечисления. В HTML списки используются буквально везде. Даже панель навигации сайта — это чаще всего маркированный список, оформленный стилями. Давайте посмотрим, как они строятся.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ul расшифровывается как unordered list (неупорядоченный список). Внутри него нельзя просто так написать текст — каждый пункт мы обязаны обернуть в тег li (list item, элемент списка). Браузер автоматически расставит перед ними аккуратные точки-маркеры.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Если порядок имеет значение (например, шаги рецепта, топ игроков или рейтинг фильмов), используем ol — ordered list. Ни в коем случае не пишите цифры вручную в тексте! Браузер сам пронумерует элементы li от 1 до бесконечности.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Попробуйте прямо сейчас в редакторе: пишем ul&gt;li*4 и жмем Tab. Знак больше означает внутри, а звездочка — умножить. За одну секунду появляется готовый каркас. Настоящие разработчики всегда используют сокращения Emmet.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Главная ошибка здесь — закрыть li раньше времени. Вложенный список ul должен находиться строго внутри того li, к которому он относится. Это основа для создания выпадающих меню сайтов.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Делаем перерыв на 15 минут. Отходим от компьютеров, разминаем глаза и спину.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Картинка не хранится внутри HTML-файла как в документе Word. HTML лишь указывает браузеру ссылку: возьми файл вот по этому адресу и нарисуй его здесь. Для этого служит тег img.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Никогда не оставляйте alt пустым. Если у вас на картинке кот в очках, напишите в alt='Рыжий кот в солнцезащитных очках'. Это делает веб доступным для людей с ограничениями по зрению и помогает поисковикам продвигать ваш сайт.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Запомните золотое правило: все медиафайлы проекта должны лежать внутри папки проекта. Мы создаем папку images, кладем файлы туда и пишем относительный путь. Названия файлов — только английскими маленькими буквами, без пробелов.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Если скачать картинку с камеры смартфона, она может быть разрешением 4000 на 3000 пикселей и разорвать всю верстку. Пока мы не начали изучать CSS, мы ограничиваем размер атрибутом width='400'. Браузер сохранит правильные пропорции сторон.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Без ссылок интернет был бы просто набором разрозненных файлов. Тег a превращает любой текст или элемент в гиперссылку. В атрибут href мы помещаем точный URL-адрес. Обязательно проверяйте протокол: https://.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Когда вы ставите внешнюю ссылку (например, на соцсети или источники), лучше открывать её в новой вкладке, чтобы пользователь не терял ваш сайт. Связка target='_blank' и rel='noopener noreferrer' — золотой стандарт безопасности современной веб-разработки.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Вспомните кликабельные баннеры, кнопки в виде логотипов или иконки соцсетей. Принцип простейший: открываем ссылку a, внутри размещаем картинку img, закрываем ссылку a. Теперь клик по картинке откроет нужный ресурс.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Посмотрите на эту структуру. Это уже не учебная заготовка, а полноценная структурированная страница. Именно такой каркас мы сейчас соберем для ваших индивидуальных тем.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Если картинка отображается как разбитый квадратик — не паникуйте. В 99% случаев дело в опечатке в пути: написали cat.JPG большими буквами, назвали папку с опечаткой или забыли расширение. Всегда проверяйте проводник проекта.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Быстро проверяем знания перед стартом практики. Кто готов ответить на первый вопрос? (Краткое интерактивное обсуждение с залом на 3-5 минут).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Переходим к самому интересному — практической работе. Открывайте ваши папки в VS Code, следуйте пошаговому руководству. Если возникнут вопросы или картинка не захочет отображаться — поднимайте руку, разберем вместе!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1097280"/>
            <a:ext cx="999713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0" tIns="731520" rIns="731520"/>
          <a:lstStyle/>
          <a:p>
            <a:pPr algn="ctr">
              <a:spcAft>
                <a:spcPts val="1600"/>
              </a:spcAft>
              <a:defRPr sz="1300" b="1">
                <a:solidFill>
                  <a:srgbClr val="0EA5E9"/>
                </a:solidFill>
                <a:latin typeface="Segoe UI"/>
              </a:defRPr>
            </a:pPr>
            <a:r>
              <a:t>КРУЖОК ВЕБ-РАЗРАБОТКИ | КАИТ-20</a:t>
            </a:r>
          </a:p>
          <a:p>
            <a:pPr>
              <a:spcAft>
                <a:spcPts val="2000"/>
              </a:spcAft>
              <a:defRPr sz="3600" b="1">
                <a:solidFill>
                  <a:srgbClr val="F1F5F9"/>
                </a:solidFill>
                <a:latin typeface="Segoe UI"/>
              </a:defRPr>
            </a:pPr>
            <a:r>
              <a:t>Оживляем страницу:</a:t>
            </a:r>
            <a:br/>
            <a:r>
              <a:t>текст, ссылки, картинки и списки</a:t>
            </a:r>
          </a:p>
          <a:p>
            <a:pPr>
              <a:defRPr sz="1800">
                <a:solidFill>
                  <a:srgbClr val="94A3B8"/>
                </a:solidFill>
                <a:latin typeface="Segoe UI"/>
              </a:defRPr>
            </a:pPr>
            <a:r>
              <a:t>Занятие 2. Наполнение контентом и организация проекта</a:t>
            </a:r>
            <a:br/>
            <a:r>
              <a:t>Кружок «Веб-разработка: от идеи до сайта»</a:t>
            </a:r>
            <a:br/>
            <a:r>
              <a:t>Преподаватель: Даниил Стальмаков | Колледж КАИТ-20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ПОВТОРЕНИЕ МАТЕРИАЛА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Вспоминаем базу: что мы уже умеем?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&lt;!DOCTYPE html&gt;  </a:t>
            </a:r>
            <a:r>
              <a:rPr sz="1500">
                <a:solidFill>
                  <a:srgbClr val="0F172A"/>
                </a:solidFill>
                <a:latin typeface="Segoe UI"/>
              </a:rPr>
              <a:t>Объявление стандарта современной разметки HTML5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&lt;html&gt; ... &lt;/html&gt;  </a:t>
            </a:r>
            <a:r>
              <a:rPr sz="1500">
                <a:solidFill>
                  <a:srgbClr val="0F172A"/>
                </a:solidFill>
                <a:latin typeface="Segoe UI"/>
              </a:rPr>
              <a:t>Главный корневой контейнер всей веб-страницы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&lt;head&gt; ... &lt;/head&gt;  </a:t>
            </a:r>
            <a:r>
              <a:rPr sz="1500">
                <a:solidFill>
                  <a:srgbClr val="0F172A"/>
                </a:solidFill>
                <a:latin typeface="Segoe UI"/>
              </a:rPr>
              <a:t>«Мозг» сайта: служебные настройки, кодировка UTF-8, заголовок &lt;title&gt;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&lt;body&gt; ... &lt;/body&gt;  </a:t>
            </a:r>
            <a:r>
              <a:rPr sz="1500">
                <a:solidFill>
                  <a:srgbClr val="0F172A"/>
                </a:solidFill>
                <a:latin typeface="Segoe UI"/>
              </a:rPr>
              <a:t>«Тело» страницы: весь контент, видимый пользователю на экране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&lt;h1&gt; ... &lt;h6&gt;  </a:t>
            </a:r>
            <a:r>
              <a:rPr sz="1500">
                <a:solidFill>
                  <a:srgbClr val="0F172A"/>
                </a:solidFill>
                <a:latin typeface="Segoe UI"/>
              </a:rPr>
              <a:t>Заголовки уровней 1–6 (главный заголовок h1 должен быть один!)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&lt;p&gt; ... &lt;/p&gt;  </a:t>
            </a:r>
            <a:r>
              <a:rPr sz="1500">
                <a:solidFill>
                  <a:srgbClr val="0F172A"/>
                </a:solidFill>
                <a:latin typeface="Segoe UI"/>
              </a:rPr>
              <a:t>Текстовые абзацы для основного содержания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ИНСТРУМЕНТЫ РАЗРАБОТЧИКА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Прокачиваем VS Code: расширение Live Server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Проблема ручной работы:
</a:t>
            </a:r>
            <a:r>
              <a:rPr sz="1300">
                <a:solidFill>
                  <a:srgbClr val="0F172A"/>
                </a:solidFill>
                <a:latin typeface="Segoe UI"/>
              </a:rPr>
              <a:t>Сохранять файл, переключаться в браузер и нажимать F5 после каждой строчки — долго и неудобно.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Решение — Live Server:
</a:t>
            </a:r>
            <a:r>
              <a:rPr sz="1300">
                <a:solidFill>
                  <a:srgbClr val="0F172A"/>
                </a:solidFill>
                <a:latin typeface="Segoe UI"/>
              </a:rPr>
              <a:t>Встроенный локальный сервер. Обновляет страницу в браузере автоматически при сохранении кода!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Инструкция по установке:
</a:t>
            </a:r>
            <a:r>
              <a:rPr sz="1300">
                <a:solidFill>
                  <a:srgbClr val="0F172A"/>
                </a:solidFill>
                <a:latin typeface="Segoe UI"/>
              </a:rPr>
              <a:t>1. Откройте панель Extensions (Ctrl+Shift+X на Win / Cmd+Shift+X на Mac)
2. Введите в поиске «Live Server» (автор Ritwick Dey)
3. Нажмите кнопку «Install»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Запуск сервера:
</a:t>
            </a:r>
            <a:r>
              <a:rPr sz="1300">
                <a:solidFill>
                  <a:srgbClr val="0F172A"/>
                </a:solidFill>
                <a:latin typeface="Segoe UI"/>
              </a:rPr>
              <a:t>Правый клик по файлу index.html -&gt; «Open with Live Server» или нажмите кнопку «Go Live» внизу окна.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Горячие клавиши для запуска: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Windows / Linux:</a:t>
            </a:r>
            <a:br/>
            <a:r>
              <a:t>  Alt + L, затем Alt + O (Open Live Server)</a:t>
            </a:r>
            <a:br/>
            <a:br/>
            <a:r>
              <a:t>macOS:</a:t>
            </a:r>
            <a:br/>
            <a:r>
              <a:t>  Cmd + L, затем Cmd + O</a:t>
            </a:r>
            <a:br/>
            <a:br/>
            <a:r>
              <a:t>Или просто клик на «Go Live» в строке состояния!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ЭФФЕКТИВНОСТЬ В VS CODE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Горячие клавиши веб-разработчика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Ctrl + S (Cmd + S)  </a:t>
            </a:r>
            <a:r>
              <a:rPr sz="1500">
                <a:solidFill>
                  <a:srgbClr val="0F172A"/>
                </a:solidFill>
                <a:latin typeface="Segoe UI"/>
              </a:rPr>
              <a:t>Сохранить файл. Белый кружок у названия файла исчезает — изменения записаны.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Alt + Z (Option + Z)  </a:t>
            </a:r>
            <a:r>
              <a:rPr sz="1500">
                <a:solidFill>
                  <a:srgbClr val="0F172A"/>
                </a:solidFill>
                <a:latin typeface="Segoe UI"/>
              </a:rPr>
              <a:t>Включить автоперенос длинных строк. Текст не уезжает за правый край экрана.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Shift + Alt + F (Shift + Opt + F)  </a:t>
            </a:r>
            <a:r>
              <a:rPr sz="1500">
                <a:solidFill>
                  <a:srgbClr val="0F172A"/>
                </a:solidFill>
                <a:latin typeface="Segoe UI"/>
              </a:rPr>
              <a:t>Автоформатирование кода! Выравнивает все теги и отступы в идеальный порядок.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Shift + Alt + ↓ (Shift + Opt + ↓)  </a:t>
            </a:r>
            <a:r>
              <a:rPr sz="1500">
                <a:solidFill>
                  <a:srgbClr val="0F172A"/>
                </a:solidFill>
                <a:latin typeface="Segoe UI"/>
              </a:rPr>
              <a:t>Дублировать текущую строку вниз (очень удобно для быстрого создания тегов li или p).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Ctrl + / (Cmd + /)  </a:t>
            </a:r>
            <a:r>
              <a:rPr sz="1500">
                <a:solidFill>
                  <a:srgbClr val="0F172A"/>
                </a:solidFill>
                <a:latin typeface="Segoe UI"/>
              </a:rPr>
              <a:t>Быстрое комментирование строки: оборачивает фрагмент в &lt;!-- комментарий --&gt;.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ФОРМАТИРОВАНИЕ ТЕКСТА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Смысловые акценты: теги &lt;strong&gt; и &lt;em&gt;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&lt;strong&gt;Важный текст&lt;/strong&gt;
</a:t>
            </a:r>
            <a:r>
              <a:rPr sz="1300">
                <a:solidFill>
                  <a:srgbClr val="0F172A"/>
                </a:solidFill>
                <a:latin typeface="Segoe UI"/>
              </a:rPr>
              <a:t>Логическое ударение высокой важности. Визуально отображается полужирным шрифтом.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&lt;em&gt;Акцентный текст&lt;/em&gt;
</a:t>
            </a:r>
            <a:r>
              <a:rPr sz="1300">
                <a:solidFill>
                  <a:srgbClr val="0F172A"/>
                </a:solidFill>
                <a:latin typeface="Segoe UI"/>
              </a:rPr>
              <a:t>Интонационный акцент (emphasis). Визуально отображается курсивом.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Почему не &lt;b&gt; и &lt;i&gt;?
</a:t>
            </a:r>
            <a:r>
              <a:rPr sz="1300">
                <a:solidFill>
                  <a:srgbClr val="0F172A"/>
                </a:solidFill>
                <a:latin typeface="Segoe UI"/>
              </a:rPr>
              <a:t>Старые теги &lt;b&gt; и &lt;i&gt; задавали только внешний вид. Теги &lt;strong&gt; и &lt;em&gt; — семантические: скринридеры и роботы Яндекса/Google понимают важность этих фраз.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Пример в HTML: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&lt;p&gt;</a:t>
            </a:r>
            <a:br/>
            <a:r>
              <a:t>  Внимание: участие в турнире</a:t>
            </a:r>
            <a:br/>
            <a:r>
              <a:t>  &lt;strong&gt;строго обязательно&lt;/strong&gt;!</a:t>
            </a:r>
            <a:br/>
            <a:r>
              <a:t>&lt;/p&gt;</a:t>
            </a:r>
            <a:br/>
            <a:br/>
            <a:r>
              <a:t>&lt;p&gt;</a:t>
            </a:r>
            <a:br/>
            <a:r>
              <a:t>  Этот альбом стал &lt;em&gt;самым популярным&lt;/em&gt;</a:t>
            </a:r>
            <a:br/>
            <a:r>
              <a:t>  релизом 2026 года.</a:t>
            </a:r>
            <a:br/>
            <a:r>
              <a:t>&lt;/p&gt;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ФОРМАТИРОВАНИЕ ТЕКСТА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Переносы и линии: теги &lt;br&gt; и &lt;hr&gt;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&lt;br&gt; (Line Break)
</a:t>
            </a:r>
            <a:r>
              <a:rPr sz="1300">
                <a:solidFill>
                  <a:srgbClr val="0F172A"/>
                </a:solidFill>
                <a:latin typeface="Segoe UI"/>
              </a:rPr>
              <a:t>Принудительный перенос строки внутри абзаца без создания нового блока. Одиночный тег!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&lt;hr&gt; (Horizontal Rule)
</a:t>
            </a:r>
            <a:r>
              <a:rPr sz="1300">
                <a:solidFill>
                  <a:srgbClr val="0F172A"/>
                </a:solidFill>
                <a:latin typeface="Segoe UI"/>
              </a:rPr>
              <a:t>Горизонтальная разделительная линия между смысловыми секциями страницы. Одиночный тег!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Золотое правило верстки:
</a:t>
            </a:r>
            <a:r>
              <a:rPr sz="1300">
                <a:solidFill>
                  <a:srgbClr val="0F172A"/>
                </a:solidFill>
                <a:latin typeface="Segoe UI"/>
              </a:rPr>
              <a:t>Никогда не используйте подряд 5 тегов &lt;br&gt; для создания больших отступов! Для отступов создан CSS.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Пример использования: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&lt;!-- Контакты с переносом строки --&gt;</a:t>
            </a:r>
            <a:br/>
            <a:r>
              <a:t>&lt;p&gt;</a:t>
            </a:r>
            <a:br/>
            <a:r>
              <a:t>  Студия веб-дизайна «Код и Точка»&lt;br&gt;</a:t>
            </a:r>
            <a:br/>
            <a:r>
              <a:t>  г. Москва, ул. Колледжная, д. 20&lt;br&gt;</a:t>
            </a:r>
            <a:br/>
            <a:r>
              <a:t>  Тел: +7 (495) 123-45-67</a:t>
            </a:r>
            <a:br/>
            <a:r>
              <a:t>&lt;/p&gt;</a:t>
            </a:r>
            <a:br/>
            <a:br/>
            <a:r>
              <a:t>&lt;hr&gt; &lt;!-- Линия-разделитель --&gt;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СТРУКТУРА КОНТЕНТА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Списки: зачем они нужны в веб-разработке?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Клиповое чтение:  </a:t>
            </a:r>
            <a:r>
              <a:rPr sz="1500">
                <a:solidFill>
                  <a:srgbClr val="0F172A"/>
                </a:solidFill>
                <a:latin typeface="Segoe UI"/>
              </a:rPr>
              <a:t>Пользователи в сети сканируют контент взглядом. Списки привлекают внимание в 3 раза быстрее сплошного текста.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Где применяются списки:  </a:t>
            </a:r>
            <a:r>
              <a:rPr sz="1500">
                <a:solidFill>
                  <a:srgbClr val="0F172A"/>
                </a:solidFill>
                <a:latin typeface="Segoe UI"/>
              </a:rPr>
              <a:t>• Панели навигации и меню сайта
• Характеристики игровых персонажей или техники
• Пошаговые рецепты и инструкции
• Блоки полезных ссылок и соцсетей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Два базовых типа списков в HTML:  </a:t>
            </a:r>
            <a:r>
              <a:rPr sz="1500">
                <a:solidFill>
                  <a:srgbClr val="0F172A"/>
                </a:solidFill>
                <a:latin typeface="Segoe UI"/>
              </a:rPr>
              <a:t>1. Маркированный список (точечные буллеты) — тег &lt;ul&gt;
2. Нумерованный список (числа 1, 2, 3...) — тег &lt;ol&gt;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СПИСКИ В HTML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Маркированный список: теги &lt;ul&gt; и &lt;li&gt;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&lt;ul&gt; (Unordered List)
</a:t>
            </a:r>
            <a:r>
              <a:rPr sz="1300">
                <a:solidFill>
                  <a:srgbClr val="0F172A"/>
                </a:solidFill>
                <a:latin typeface="Segoe UI"/>
              </a:rPr>
              <a:t>Родительский контейнер неупорядоченного списка с точками.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&lt;li&gt; (List Item)
</a:t>
            </a:r>
            <a:r>
              <a:rPr sz="1300">
                <a:solidFill>
                  <a:srgbClr val="0F172A"/>
                </a:solidFill>
                <a:latin typeface="Segoe UI"/>
              </a:rPr>
              <a:t>Каждый отдельный элемент списка. Располагается внутри &lt;ul&gt;.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Строгое правило:
</a:t>
            </a:r>
            <a:r>
              <a:rPr sz="1300">
                <a:solidFill>
                  <a:srgbClr val="0F172A"/>
                </a:solidFill>
                <a:latin typeface="Segoe UI"/>
              </a:rPr>
              <a:t>Внутри &lt;ul&gt; могут находиться ТОЛЬКО теги &lt;li&gt;! Текст без &lt;li&gt; писать нельзя.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Пример маркированного списка: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&lt;h2&gt;Мои любимые игры:&lt;/h2&gt;</a:t>
            </a:r>
            <a:br/>
            <a:r>
              <a:t>&lt;ul&gt;</a:t>
            </a:r>
            <a:br/>
            <a:r>
              <a:t>    &lt;li&gt;Cyberpunk 2077&lt;/li&gt;</a:t>
            </a:r>
            <a:br/>
            <a:r>
              <a:t>    &lt;li&gt;Ведьмак 3: Дикая Охота&lt;/li&gt;</a:t>
            </a:r>
            <a:br/>
            <a:r>
              <a:t>    &lt;li&gt;Minecraft&lt;/li&gt;</a:t>
            </a:r>
            <a:br/>
            <a:r>
              <a:t>    &lt;li&gt;Atomic Heart&lt;/li&gt;</a:t>
            </a:r>
            <a:br/>
            <a:r>
              <a:t>&lt;/ul&gt;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СПИСКИ В HTML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Нумерованный список: теги &lt;ol&gt; и &lt;li&gt;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&lt;ol&gt; (Ordered List)
</a:t>
            </a:r>
            <a:r>
              <a:rPr sz="1300">
                <a:solidFill>
                  <a:srgbClr val="0F172A"/>
                </a:solidFill>
                <a:latin typeface="Segoe UI"/>
              </a:rPr>
              <a:t>Родительский контейнер нумерованного (упорядоченного) списка.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Автонумерация:
</a:t>
            </a:r>
            <a:r>
              <a:rPr sz="1300">
                <a:solidFill>
                  <a:srgbClr val="0F172A"/>
                </a:solidFill>
                <a:latin typeface="Segoe UI"/>
              </a:rPr>
              <a:t>Браузер расставляет цифры сам! Если поменять пункты местами или удалить один — нумерация пересчитается автоматически.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Где использовать:
</a:t>
            </a:r>
            <a:r>
              <a:rPr sz="1300">
                <a:solidFill>
                  <a:srgbClr val="0F172A"/>
                </a:solidFill>
                <a:latin typeface="Segoe UI"/>
              </a:rPr>
              <a:t>Рейтинги, топы треков, инструкции сборки, кулинарные рецепты.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Пример нумерованного списка: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&lt;h2&gt;Топ-3 трека недели:&lt;/h2&gt;</a:t>
            </a:r>
            <a:br/>
            <a:r>
              <a:t>&lt;ol&gt;</a:t>
            </a:r>
            <a:br/>
            <a:r>
              <a:t>    &lt;li&gt;Skillet — Monster&lt;/li&gt;</a:t>
            </a:r>
            <a:br/>
            <a:r>
              <a:t>    &lt;li&gt;Imagine Dragons — Bones&lt;/li&gt;</a:t>
            </a:r>
            <a:br/>
            <a:r>
              <a:t>    &lt;li&gt;Linkin Park — Numb&lt;/li&gt;</a:t>
            </a:r>
            <a:br/>
            <a:r>
              <a:t>&lt;/ol&gt;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ЛАЙФХАК VS CODE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Магия Emmet: генерация списков за секунду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Писать вручную долго:
</a:t>
            </a:r>
            <a:r>
              <a:rPr sz="1300">
                <a:solidFill>
                  <a:srgbClr val="0F172A"/>
                </a:solidFill>
                <a:latin typeface="Segoe UI"/>
              </a:rPr>
              <a:t>Набор &lt;ul&gt; и пяти пар &lt;li&gt; занимает до минуты времени.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Магия одной строки:
</a:t>
            </a:r>
            <a:r>
              <a:rPr sz="1300">
                <a:solidFill>
                  <a:srgbClr val="0F172A"/>
                </a:solidFill>
                <a:latin typeface="Segoe UI"/>
              </a:rPr>
              <a:t>В VS Code напишите формулу и нажмите клавишу Tab или Enter!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Как это работает:
</a:t>
            </a:r>
            <a:r>
              <a:rPr sz="1300">
                <a:solidFill>
                  <a:srgbClr val="0F172A"/>
                </a:solidFill>
                <a:latin typeface="Segoe UI"/>
              </a:rPr>
              <a:t>Знак «&gt;» означает «вложить внутрь», а «*» — количество повторений.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Формулы Emmet в VS Code: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ul&gt;li*4 + Tab</a:t>
            </a:r>
            <a:br/>
            <a:r>
              <a:t>  -&gt; Создаст &lt;ul&gt; с 4 тегами &lt;li&gt; внутри!</a:t>
            </a:r>
            <a:br/>
            <a:br/>
            <a:r>
              <a:t>ol&gt;li*3 + Tab</a:t>
            </a:r>
            <a:br/>
            <a:r>
              <a:t>  -&gt; Создаст &lt;ol&gt; с 3 тегами &lt;li&gt; внутри!</a:t>
            </a:r>
            <a:br/>
            <a:br/>
            <a:r>
              <a:t>ul&gt;li*3&gt;a + Tab</a:t>
            </a:r>
            <a:br/>
            <a:r>
              <a:t>  -&gt; Создаст список из 3 пунктов, внутри каждого — ссылка!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СЛОЖНАЯ СТРУКТУРА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Вложенные списки: подпункты и меню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Правило вложенности:
</a:t>
            </a:r>
            <a:r>
              <a:rPr sz="1300">
                <a:solidFill>
                  <a:srgbClr val="0F172A"/>
                </a:solidFill>
                <a:latin typeface="Segoe UI"/>
              </a:rPr>
              <a:t>Вложенный список &lt;ul&gt; помещается СТРОГО ВНУТРЬ тега &lt;li&gt; родительского пункта!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Частая ошибка:
</a:t>
            </a:r>
            <a:r>
              <a:rPr sz="1300">
                <a:solidFill>
                  <a:srgbClr val="0F172A"/>
                </a:solidFill>
                <a:latin typeface="Segoe UI"/>
              </a:rPr>
              <a:t>Закрыть &lt;/li&gt; раньше времени и вставить второй &lt;ul&gt; рядом.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Отображение в браузере:
</a:t>
            </a:r>
            <a:r>
              <a:rPr sz="1300">
                <a:solidFill>
                  <a:srgbClr val="0F172A"/>
                </a:solidFill>
                <a:latin typeface="Segoe UI"/>
              </a:rPr>
              <a:t>Браузер сам сделает отступ и изменит форму маркера для подпунктов.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Правильная структура: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&lt;ul&gt;</a:t>
            </a:r>
            <a:br/>
            <a:r>
              <a:t>    &lt;li&gt;Веб-разработка</a:t>
            </a:r>
            <a:br/>
            <a:r>
              <a:t>        &lt;ul&gt; &lt;!-- Вложенный список внутри li --&gt;</a:t>
            </a:r>
            <a:br/>
            <a:r>
              <a:t>            &lt;li&gt;HTML (структура)&lt;/li&gt;</a:t>
            </a:r>
            <a:br/>
            <a:r>
              <a:t>            &lt;li&gt;CSS (стили)&lt;/li&gt;</a:t>
            </a:r>
            <a:br/>
            <a:r>
              <a:t>            &lt;li&gt;JavaScript (интерактив)&lt;/li&gt;</a:t>
            </a:r>
            <a:br/>
            <a:r>
              <a:t>        &lt;/ul&gt;</a:t>
            </a:r>
            <a:br/>
            <a:r>
              <a:t>    &lt;/li&gt; &lt;!-- Закрываем родительский li --&gt;</a:t>
            </a:r>
            <a:br/>
            <a:r>
              <a:t>    &lt;li&gt;Геймдев&lt;/li&gt;</a:t>
            </a:r>
            <a:br/>
            <a:r>
              <a:t>&lt;/ul&gt;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371600" y="1371600"/>
            <a:ext cx="9448495" cy="411480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0" tIns="731520" rIns="731520"/>
          <a:lstStyle/>
          <a:p>
            <a:pPr algn="ctr">
              <a:spcAft>
                <a:spcPts val="2000"/>
              </a:spcAft>
              <a:defRPr sz="3400" b="1">
                <a:solidFill>
                  <a:srgbClr val="0EA5E9"/>
                </a:solidFill>
                <a:latin typeface="Segoe UI"/>
              </a:defRPr>
            </a:pPr>
            <a:r>
              <a:t>ПЕРЕРЫВ (15 МИНУТ)</a:t>
            </a:r>
          </a:p>
          <a:p>
            <a:pPr>
              <a:defRPr sz="2000">
                <a:solidFill>
                  <a:srgbClr val="F1F5F9"/>
                </a:solidFill>
                <a:latin typeface="Segoe UI"/>
              </a:defRPr>
            </a:pPr>
            <a:r>
              <a:t>• Отходим от мониторов</a:t>
            </a:r>
            <a:br/>
            <a:r>
              <a:t>• Разминаем шею, плечи и кисти рук</a:t>
            </a:r>
            <a:br/>
            <a:r>
              <a:t>• Делаем гимнастику для глаз (смотрим в окно вдаль)</a:t>
            </a:r>
            <a:br/>
            <a:br/>
            <a:r>
              <a:t>Во второй части: изображения, кликабельные ссылки и сборка проекта!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МЕДИАКОНТЕНТ В HTML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Изображения: тег &lt;img&gt;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Одиночный тег:  </a:t>
            </a:r>
            <a:r>
              <a:rPr sz="1500">
                <a:solidFill>
                  <a:srgbClr val="0F172A"/>
                </a:solidFill>
                <a:latin typeface="Segoe UI"/>
              </a:rPr>
              <a:t>У тега &lt;img&gt; нет закрывающей пары. Не пишите &lt;/img&gt;!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Как он работает:  </a:t>
            </a:r>
            <a:r>
              <a:rPr sz="1500">
                <a:solidFill>
                  <a:srgbClr val="0F172A"/>
                </a:solidFill>
                <a:latin typeface="Segoe UI"/>
              </a:rPr>
              <a:t>Картинка не встраивается внутрь HTML-файла. HTML только указывает браузеру адрес: откуда скачать и где отобразить файл.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Обязательные атрибуты:  </a:t>
            </a:r>
            <a:r>
              <a:rPr sz="1500">
                <a:solidFill>
                  <a:srgbClr val="0F172A"/>
                </a:solidFill>
                <a:latin typeface="Segoe UI"/>
              </a:rPr>
              <a:t>• src (Source) — путь к файлу изображения
• alt (Alternative text) — текстовое описание изображения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Синтаксис:  </a:t>
            </a:r>
            <a:r>
              <a:rPr sz="1500">
                <a:solidFill>
                  <a:srgbClr val="0F172A"/>
                </a:solidFill>
                <a:latin typeface="Segoe UI"/>
              </a:rPr>
              <a:t>&lt;img src="images/cat.jpg" alt="Рыжий кот в очках"&gt;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КАЧЕСТВО ВЕРСТКИ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Зачем жизненно необходим атрибут alt?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1. Цифровая доступность (A11y):  </a:t>
            </a:r>
            <a:r>
              <a:rPr sz="1500">
                <a:solidFill>
                  <a:srgbClr val="0F172A"/>
                </a:solidFill>
                <a:latin typeface="Segoe UI"/>
              </a:rPr>
              <a:t>Люди с нарушениями зрения используют программы-скринридеры. Скринридер читает текст из alt вслух.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2. Медленный интернет и сбои:  </a:t>
            </a:r>
            <a:r>
              <a:rPr sz="1500">
                <a:solidFill>
                  <a:srgbClr val="0F172A"/>
                </a:solidFill>
                <a:latin typeface="Segoe UI"/>
              </a:rPr>
              <a:t>Если картинка удалена или интернет пропал, браузер покажет текст из alt вместо пустого места.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3. Поисковая оптимизация (SEO):  </a:t>
            </a:r>
            <a:r>
              <a:rPr sz="1500">
                <a:solidFill>
                  <a:srgbClr val="0F172A"/>
                </a:solidFill>
                <a:latin typeface="Segoe UI"/>
              </a:rPr>
              <a:t>Яндекс и Google не умеют «видеть» глазами — они индексируют изображения именно по описанию в атрибуте alt.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Правило хорошего тона:  </a:t>
            </a:r>
            <a:r>
              <a:rPr sz="1500">
                <a:solidFill>
                  <a:srgbClr val="0F172A"/>
                </a:solidFill>
                <a:latin typeface="Segoe UI"/>
              </a:rPr>
              <a:t>Никогда не оставляйте alt пустым! Тег &lt;img&gt; без alt считается грубой ошибкой верстки.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ФАЙЛОВАЯ СИСТЕМА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Относительные пути vs Абсолютные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Грубая ошибка (Абсолютный путь ПК):
</a:t>
            </a:r>
            <a:r>
              <a:rPr sz="1300">
                <a:solidFill>
                  <a:srgbClr val="0F172A"/>
                </a:solidFill>
                <a:latin typeface="Segoe UI"/>
              </a:rPr>
              <a:t>src="C:\Users\Daniil\Desktop\cat.jpg"
На чужом ПК или на веб-сервере такой папки нет! Картинка сломается.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Правильный подход (Относительный путь):
</a:t>
            </a:r>
            <a:r>
              <a:rPr sz="1300">
                <a:solidFill>
                  <a:srgbClr val="0F172A"/>
                </a:solidFill>
                <a:latin typeface="Segoe UI"/>
              </a:rPr>
              <a:t>1. Внутри папки проекта создаем папку «images»
2. Копируем файл картинки туда (например, avatar.jpg)
3. Указываем путь относительно index.html: src="images/avatar.jpg"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Имена файлов:
</a:t>
            </a:r>
            <a:r>
              <a:rPr sz="1300">
                <a:solidFill>
                  <a:srgbClr val="0F172A"/>
                </a:solidFill>
                <a:latin typeface="Segoe UI"/>
              </a:rPr>
              <a:t>ТОЛЬКО латиница, маленькие буквы, без пробелов (например: my-hero-poster.jpg).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Структура файлов проекта: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my_project/</a:t>
            </a:r>
            <a:br/>
            <a:r>
              <a:t>  ├── index.html</a:t>
            </a:r>
            <a:br/>
            <a:r>
              <a:t>  └── images/</a:t>
            </a:r>
            <a:br/>
            <a:r>
              <a:t>        ├── avatar.jpg</a:t>
            </a:r>
            <a:br/>
            <a:r>
              <a:t>        └── banner.png</a:t>
            </a:r>
            <a:br/>
            <a:br/>
            <a:r>
              <a:t>В коде index.html:</a:t>
            </a:r>
            <a:br/>
            <a:r>
              <a:t>&lt;img src="images/avatar.jpg" alt="Моя аватарка"&gt;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МЕДИАКОНТЕНТ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Управление размерами картинки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Проблема исходного размера:
</a:t>
            </a:r>
            <a:r>
              <a:rPr sz="1300">
                <a:solidFill>
                  <a:srgbClr val="0F172A"/>
                </a:solidFill>
                <a:latin typeface="Segoe UI"/>
              </a:rPr>
              <a:t>Фото с камеры смартфона может быть шириной 4000px и разорвать всю страницу.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Атрибуты width и height:
</a:t>
            </a:r>
            <a:r>
              <a:rPr sz="1300">
                <a:solidFill>
                  <a:srgbClr val="0F172A"/>
                </a:solidFill>
                <a:latin typeface="Segoe UI"/>
              </a:rPr>
              <a:t>Задают ширину и высоту в пикселях без указания букв «px».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Важный совет верстки:
</a:t>
            </a:r>
            <a:r>
              <a:rPr sz="1300">
                <a:solidFill>
                  <a:srgbClr val="0F172A"/>
                </a:solidFill>
                <a:latin typeface="Segoe UI"/>
              </a:rPr>
              <a:t>Указывайте ТОЛЬКО атрибут width="350". Браузер рассчитает высоту пропорционально, и картинка не сплющится!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Пример кода с фиксированной шириной: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&lt;!-- Картинка шириной 400 пикселей с правильными пропорциями --&gt;</a:t>
            </a:r>
            <a:br/>
            <a:r>
              <a:t>&lt;img </a:t>
            </a:r>
            <a:br/>
            <a:r>
              <a:t>  src="images/game-poster.jpg" </a:t>
            </a:r>
            <a:br/>
            <a:r>
              <a:t>  alt="Постер игры Cyberpunk 2077" </a:t>
            </a:r>
            <a:br/>
            <a:r>
              <a:t>  width="400"</a:t>
            </a:r>
            <a:br/>
            <a:r>
              <a:t>&gt;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ГИПЕРССЫЛКИ В ВЕБЕ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Ссылки: тег &lt;a&gt; и атрибут href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Тег &lt;a&gt; (Anchor — «якорь»):
</a:t>
            </a:r>
            <a:r>
              <a:rPr sz="1300">
                <a:solidFill>
                  <a:srgbClr val="0F172A"/>
                </a:solidFill>
                <a:latin typeface="Segoe UI"/>
              </a:rPr>
              <a:t>Превращает текст или элемент в кликабельную гиперссылку.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Атрибут href (Hypertext Reference):
</a:t>
            </a:r>
            <a:r>
              <a:rPr sz="1300">
                <a:solidFill>
                  <a:srgbClr val="0F172A"/>
                </a:solidFill>
                <a:latin typeface="Segoe UI"/>
              </a:rPr>
              <a:t>Адрес ресурса, куда браузер перейдет при нажатии.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Синтаксис:
</a:t>
            </a:r>
            <a:r>
              <a:rPr sz="1300">
                <a:solidFill>
                  <a:srgbClr val="0F172A"/>
                </a:solidFill>
                <a:latin typeface="Segoe UI"/>
              </a:rPr>
              <a:t>&lt;a href="https://адрес.сайта"&gt;Текст ссылки&lt;/a&gt;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По умолчанию в браузере:
</a:t>
            </a:r>
            <a:r>
              <a:rPr sz="1300">
                <a:solidFill>
                  <a:srgbClr val="0F172A"/>
                </a:solidFill>
                <a:latin typeface="Segoe UI"/>
              </a:rPr>
              <a:t>Ссылка синяя и подчеркнутая; после перехода становится фиолетовой.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Пример ссылки на внешний ресурс: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&lt;p&gt;</a:t>
            </a:r>
            <a:br/>
            <a:r>
              <a:t>  Подробнее о колледже читайте на </a:t>
            </a:r>
            <a:br/>
            <a:r>
              <a:t>  &lt;a href="https://kait20.mskobr.ru"&gt;</a:t>
            </a:r>
            <a:br/>
            <a:r>
              <a:t>    официальном сайте КАИТ-20</a:t>
            </a:r>
            <a:br/>
            <a:r>
              <a:t>  &lt;/a&gt;.</a:t>
            </a:r>
            <a:br/>
            <a:r>
              <a:t>&lt;/p&gt;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БЕЗОПАСНОСТЬ И УДОБСТВО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Открытие ссылки в новой вкладке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Проблема обычной ссылки:
</a:t>
            </a:r>
            <a:r>
              <a:rPr sz="1300">
                <a:solidFill>
                  <a:srgbClr val="0F172A"/>
                </a:solidFill>
                <a:latin typeface="Segoe UI"/>
              </a:rPr>
              <a:t>По умолчанию клик перезагружает текущую страницу и уводит пользователя с вашего сайта.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Атрибут target="_blank":
</a:t>
            </a:r>
            <a:r>
              <a:rPr sz="1300">
                <a:solidFill>
                  <a:srgbClr val="0F172A"/>
                </a:solidFill>
                <a:latin typeface="Segoe UI"/>
              </a:rPr>
              <a:t>Приказывает браузеру открыть ссылку в НОВОЙ вкладке.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Безопасность (Security Best Practice):
</a:t>
            </a:r>
            <a:r>
              <a:rPr sz="1300">
                <a:solidFill>
                  <a:srgbClr val="0F172A"/>
                </a:solidFill>
                <a:latin typeface="Segoe UI"/>
              </a:rPr>
              <a:t>Всегда добавляйте rel="noopener noreferrer" рядом с target="_blank" для защиты от вредоносных фишинговых атак.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Эталонная внешняя ссылка: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&lt;p&gt;</a:t>
            </a:r>
            <a:br/>
            <a:r>
              <a:t>  Мой исходный код опубликован на </a:t>
            </a:r>
            <a:br/>
            <a:r>
              <a:t>  &lt;a </a:t>
            </a:r>
            <a:br/>
            <a:r>
              <a:t>    href="https://github.com/daniil" </a:t>
            </a:r>
            <a:br/>
            <a:r>
              <a:t>    target="_blank" </a:t>
            </a:r>
            <a:br/>
            <a:r>
              <a:t>    rel="noopener noreferrer"&gt;</a:t>
            </a:r>
            <a:br/>
            <a:r>
              <a:t>    GitHub</a:t>
            </a:r>
            <a:br/>
            <a:r>
              <a:t>  &lt;/a&gt;.</a:t>
            </a:r>
            <a:br/>
            <a:r>
              <a:t>&lt;/p&gt;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КОМБИНАЦИЯ ТЕГОВ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Ссылка-картинка: кликабельные баннеры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30352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Идея:
</a:t>
            </a:r>
            <a:r>
              <a:rPr sz="1300">
                <a:solidFill>
                  <a:srgbClr val="0F172A"/>
                </a:solidFill>
                <a:latin typeface="Segoe UI"/>
              </a:rPr>
              <a:t>Ссылкой может быть не только строчка текста, но и любая картинка, логотип или иконка!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Как это собрать:
</a:t>
            </a:r>
            <a:r>
              <a:rPr sz="1300">
                <a:solidFill>
                  <a:srgbClr val="0F172A"/>
                </a:solidFill>
                <a:latin typeface="Segoe UI"/>
              </a:rPr>
              <a:t>Просто помещаем тег &lt;img&gt; ВНУТРЬ тега &lt;a&gt;!</a:t>
            </a:r>
          </a:p>
          <a:p>
            <a:pPr>
              <a:spcAft>
                <a:spcPts val="1000"/>
              </a:spcAft>
            </a:pPr>
            <a:r>
              <a:rPr sz="1500" b="1">
                <a:solidFill>
                  <a:srgbClr val="1E3A8A"/>
                </a:solidFill>
                <a:latin typeface="Segoe UI"/>
              </a:rPr>
              <a:t>• Где применяется:
</a:t>
            </a:r>
            <a:r>
              <a:rPr sz="1300">
                <a:solidFill>
                  <a:srgbClr val="0F172A"/>
                </a:solidFill>
                <a:latin typeface="Segoe UI"/>
              </a:rPr>
              <a:t>Иконки соцсетей (VK, Telegram, YouTube), кнопки «Скачать», баннеры партнеров.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400" b="1">
                <a:solidFill>
                  <a:srgbClr val="0EA5E9"/>
                </a:solidFill>
                <a:latin typeface="Segoe UI"/>
              </a:defRPr>
            </a:pPr>
            <a:r>
              <a:t>Код кликабельной иконки:</a:t>
            </a:r>
          </a:p>
          <a:p>
            <a:pPr>
              <a:defRPr sz="1200">
                <a:solidFill>
                  <a:srgbClr val="38BDF8"/>
                </a:solidFill>
                <a:latin typeface="Consolas"/>
              </a:defRPr>
            </a:pPr>
            <a:r>
              <a:t>&lt;a href="https://t.me/kait20" target="_blank" rel="noopener noreferrer"&gt;</a:t>
            </a:r>
            <a:br/>
            <a:r>
              <a:t>    &lt;img </a:t>
            </a:r>
            <a:br/>
            <a:r>
              <a:t>      src="images/telegram-icon.png" </a:t>
            </a:r>
            <a:br/>
            <a:r>
              <a:t>      alt="Наш Telegram-канал" </a:t>
            </a:r>
            <a:br/>
            <a:r>
              <a:t>      width="48"</a:t>
            </a:r>
            <a:br/>
            <a:r>
              <a:t>    &gt;</a:t>
            </a:r>
            <a:br/>
            <a:r>
              <a:t>&lt;/a&gt;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АРХИТЕКТУРА СТРАНИЦЫ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Собираем страницу проекта воедино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1. Главный заголовок (&lt;h1&gt;)  </a:t>
            </a:r>
            <a:r>
              <a:rPr sz="1500">
                <a:solidFill>
                  <a:srgbClr val="0F172A"/>
                </a:solidFill>
                <a:latin typeface="Segoe UI"/>
              </a:rPr>
              <a:t>Название вашего личного проекта (игры, хобби, визитки).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2. Иллюстрация (&lt;img&gt;)  </a:t>
            </a:r>
            <a:r>
              <a:rPr sz="1500">
                <a:solidFill>
                  <a:srgbClr val="0F172A"/>
                </a:solidFill>
                <a:latin typeface="Segoe UI"/>
              </a:rPr>
              <a:t>Тематический баннер или аватарка из локальной папки images/.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3. Описание (&lt;p&gt; + &lt;strong&gt; + &lt;em&gt;)  </a:t>
            </a:r>
            <a:r>
              <a:rPr sz="1500">
                <a:solidFill>
                  <a:srgbClr val="0F172A"/>
                </a:solidFill>
                <a:latin typeface="Segoe UI"/>
              </a:rPr>
              <a:t>Краткая суть проекта с выделением ключевых мыслей.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4. Разделитель (&lt;hr&gt;)  </a:t>
            </a:r>
            <a:r>
              <a:rPr sz="1500">
                <a:solidFill>
                  <a:srgbClr val="0F172A"/>
                </a:solidFill>
                <a:latin typeface="Segoe UI"/>
              </a:rPr>
              <a:t>Визуальная граница между блоками страницы.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5. Списки (&lt;h2&gt; + &lt;ul&gt; / &lt;ol&gt;)  </a:t>
            </a:r>
            <a:r>
              <a:rPr sz="1500">
                <a:solidFill>
                  <a:srgbClr val="0F172A"/>
                </a:solidFill>
                <a:latin typeface="Segoe UI"/>
              </a:rPr>
              <a:t>Факты, особенности, любимые треки, персонажи или этапы.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6. Полезные ссылки (&lt;h2&gt; + &lt;a&gt;)  </a:t>
            </a:r>
            <a:r>
              <a:rPr sz="1500">
                <a:solidFill>
                  <a:srgbClr val="0F172A"/>
                </a:solidFill>
                <a:latin typeface="Segoe UI"/>
              </a:rPr>
              <a:t>Ссылки на соцсети, источники материалов или официальные сайты.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РАЗБОР ОШИБОК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Топ-5 багов начинающего верстальщика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1. Разбитая картинка вместо фото:  </a:t>
            </a:r>
            <a:r>
              <a:rPr sz="1500">
                <a:solidFill>
                  <a:srgbClr val="0F172A"/>
                </a:solidFill>
                <a:latin typeface="Segoe UI"/>
              </a:rPr>
              <a:t>Опечатка в пути (проверьте регистр букв: .PNG vs .png, русские буквы в названии).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2. Весь сайт внезапно стал ссылкой:  </a:t>
            </a:r>
            <a:r>
              <a:rPr sz="1500">
                <a:solidFill>
                  <a:srgbClr val="0F172A"/>
                </a:solidFill>
                <a:latin typeface="Segoe UI"/>
              </a:rPr>
              <a:t>Забыли закрыть тег &lt;/a&gt; — браузер считает ссылкой весь последующий текст!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3. Картинка сплющилась или растянулась:  </a:t>
            </a:r>
            <a:r>
              <a:rPr sz="1500">
                <a:solidFill>
                  <a:srgbClr val="0F172A"/>
                </a:solidFill>
                <a:latin typeface="Segoe UI"/>
              </a:rPr>
              <a:t>Указали и width, и height одновременно. Указывайте только width!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4. Ссылка открывает пустую страницу ошибки:  </a:t>
            </a:r>
            <a:r>
              <a:rPr sz="1500">
                <a:solidFill>
                  <a:srgbClr val="0F172A"/>
                </a:solidFill>
                <a:latin typeface="Segoe UI"/>
              </a:rPr>
              <a:t>Забыли указать «https://» в атрибуте href="...".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5. Браузер не показывает изменения:  </a:t>
            </a:r>
            <a:r>
              <a:rPr sz="1500">
                <a:solidFill>
                  <a:srgbClr val="0F172A"/>
                </a:solidFill>
                <a:latin typeface="Segoe UI"/>
              </a:rPr>
              <a:t>Белый кружок в VS Code — вы забыли нажать Ctrl+S для сохранения!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EA5E9"/>
                </a:solidFill>
                <a:latin typeface="Segoe UI"/>
              </a:defRPr>
            </a:pPr>
            <a:r>
              <a:t>ИНТЕРАКТИВ</a:t>
            </a:r>
          </a:p>
          <a:p>
            <a:pPr>
              <a:defRPr sz="2600" b="1">
                <a:solidFill>
                  <a:srgbClr val="1E3A8A"/>
                </a:solidFill>
                <a:latin typeface="Segoe UI"/>
              </a:defRPr>
            </a:pPr>
            <a:r>
              <a:t>Блиц-викторина на закрепление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457200" rIns="548640" bIns="457200"/>
          <a:lstStyle/>
          <a:p>
            <a:pPr algn="ctr"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Вопрос 1:  </a:t>
            </a:r>
            <a:r>
              <a:rPr sz="1500">
                <a:solidFill>
                  <a:srgbClr val="0F172A"/>
                </a:solidFill>
                <a:latin typeface="Segoe UI"/>
              </a:rPr>
              <a:t>Чем отличается тег &lt;ul&gt; от тега &lt;ol&gt;?
(Ответ: &lt;ul&gt; — маркированный с точками, &lt;ol&gt; — нумерованный с цифрами).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Вопрос 2:  </a:t>
            </a:r>
            <a:r>
              <a:rPr sz="1500">
                <a:solidFill>
                  <a:srgbClr val="0F172A"/>
                </a:solidFill>
                <a:latin typeface="Segoe UI"/>
              </a:rPr>
              <a:t>Для чего обязательно писать атрибут alt у тега &lt;img&gt;?
(Ответ: Доступность для незрячих, резерв при сбое сети, поисковые системы SEO).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Вопрос 3:  </a:t>
            </a:r>
            <a:r>
              <a:rPr sz="1500">
                <a:solidFill>
                  <a:srgbClr val="0F172A"/>
                </a:solidFill>
                <a:latin typeface="Segoe UI"/>
              </a:rPr>
              <a:t>Какой атрибут заставляет ссылку открыться в новой вкладке?
(Ответ: target="_blank").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Вопрос 4:  </a:t>
            </a:r>
            <a:r>
              <a:rPr sz="1500">
                <a:solidFill>
                  <a:srgbClr val="0F172A"/>
                </a:solidFill>
                <a:latin typeface="Segoe UI"/>
              </a:rPr>
              <a:t>Почему путь «C:\Users\Desktop\pic.jpg» — грубая ошибка?
(Ответ: Это локальный абсолютный путь твоего ПК, на чужих устройствах картинка пропадет).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1E3A8A"/>
                </a:solidFill>
                <a:latin typeface="Segoe UI"/>
              </a:rPr>
              <a:t>•  Вопрос 5:  </a:t>
            </a:r>
            <a:r>
              <a:rPr sz="1500">
                <a:solidFill>
                  <a:srgbClr val="0F172A"/>
                </a:solidFill>
                <a:latin typeface="Segoe UI"/>
              </a:rPr>
              <a:t>Какое сочетание клавиш выравнивает весь код в VS Code?
(Ответ: Shift + Alt + F).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371600" y="1371600"/>
            <a:ext cx="9448495" cy="4114800"/>
          </a:xfrm>
          <a:prstGeom prst="roundRect">
            <a:avLst/>
          </a:prstGeom>
          <a:solidFill>
            <a:srgbClr val="1E293B"/>
          </a:solidFill>
          <a:ln>
            <a:solidFill>
              <a:srgbClr val="0EA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0" tIns="731520" rIns="731520"/>
          <a:lstStyle/>
          <a:p>
            <a:pPr algn="ctr">
              <a:spcAft>
                <a:spcPts val="2000"/>
              </a:spcAft>
              <a:defRPr sz="3400" b="1">
                <a:solidFill>
                  <a:srgbClr val="0EA5E9"/>
                </a:solidFill>
                <a:latin typeface="Segoe UI"/>
              </a:defRPr>
            </a:pPr>
            <a:r>
              <a:t>ПЕРЕХОДИМ К ПРАКТИКЕ!</a:t>
            </a:r>
          </a:p>
          <a:p>
            <a:pPr>
              <a:defRPr sz="2000">
                <a:solidFill>
                  <a:srgbClr val="F1F5F9"/>
                </a:solidFill>
                <a:latin typeface="Segoe UI"/>
              </a:defRPr>
            </a:pPr>
            <a:r>
              <a:t>• Открываем проекты в VS Code</a:t>
            </a:r>
            <a:br/>
            <a:r>
              <a:t>• Запускаем Live Server («Go Live»)</a:t>
            </a:r>
            <a:br/>
            <a:r>
              <a:t>• Следуем пошаговой методичке практической работы</a:t>
            </a:r>
            <a:br/>
            <a:r>
              <a:t>• Создаем папку images/, добавляем списки и ссылки</a:t>
            </a:r>
            <a:br/>
            <a:br/>
            <a:r>
              <a:t>Преподаватель в классе и готов помочь с любым багом!</a:t>
            </a:r>
            <a:br/>
            <a:r>
              <a:t>Успешного кодинга!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