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77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Нормы поведения персонала в ИТ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327564"/>
            <a:ext cx="5818909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нормы поведения персонала в ИТ, включая принципы профессионального поведения и этику взаимодействия с клиентами. Также обсудим сравнительный анализ норм, распределение ролей и ответственности, влияние норм поведения на продуктивность и методы мониторинга их соблюдения.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профессионального поведения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Профессиональное поведение в ИТ-сфере основывается на принципах этичности и уважения к коллегам.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Сотрудники должны придерживаться стандартов взаимодействия, например, отвечать на запросы в течение 24 часов в 80% случаев, чтобы обеспечить эффективную коммуникацию. Соблюдение этих норм способствует созданию позитивной рабочей атмосферы и повышению производительности на 20% и более.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476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Этика взаимодействия с клиентами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70% клиентов считают вежливое и уважительное общение с персоналом ключевым фактором при выборе IT-компании.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576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Персонал должен строго соблюдать принцип конфиденциальности, обрабатывая 95% данных клиентов с учётом их личных границ. Компании, придерживающиеся высоких стандартов этического взаимодействия, увеличивают уровень удовлетворённости клиентов на 40% и более.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5884" y="209896"/>
            <a:ext cx="11720945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норм поведения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15884" y="5112327"/>
            <a:ext cx="11554691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Персонал в сфере IT должен придерживаться доброжелательного и уважительного общения с клиентами. Общение в чате должно быть чётким, корректным и без жаргона. Важно соблюдать дресс-код, соответствующий корпоративной культуре, и использовать перерывы только в отведённое для этого время.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374073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Параметр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2294313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Приветствие клиентов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206240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Общение в чате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126480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dress code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38407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перерывы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958647" y="972589"/>
            <a:ext cx="1862051" cy="523702"/>
          </a:xfrm>
          <a:prstGeom prst="roundRect">
            <a:avLst>
              <a:gd name="adj" fmla="val 793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</a:rPr>
              <a:t>использование социальных сетей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74073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Данные 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294313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доброжелательное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206240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корректное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126480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официальный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038407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разрешены в определённое время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958647" y="1554480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профессионально ограничено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74073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Данные 2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2294313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согласно с правилами компании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206240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чёткое и ясное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126480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соответствие корпоративной культуре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038407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ограничение времени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958647" y="2335876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только рабочие цели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374073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Данные 3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2294313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без фамильярности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4206240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без оскорблений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126480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не вызывающая одежда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8038407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не более 15 минут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9958647" y="3117273"/>
            <a:ext cx="1862051" cy="723207"/>
          </a:xfrm>
          <a:prstGeom prst="roundRect">
            <a:avLst>
              <a:gd name="adj" fmla="val 5747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без публикации рабочих материалов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374073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EBEBFF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Данные 4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2294313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уважительное отношение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4206240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без жаргона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6126480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деловой стиль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8038407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по согласованию с руководством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9958647" y="3898669"/>
            <a:ext cx="1862051" cy="922713"/>
          </a:xfrm>
          <a:prstGeom prst="roundRect">
            <a:avLst>
              <a:gd name="adj" fmla="val 4505"/>
            </a:avLst>
          </a:prstGeom>
          <a:solidFill>
            <a:srgbClr val="F7F7F7"/>
          </a:solidFill>
          <a:ln/>
        </p:spPr>
        <p:txBody>
          <a:bodyPr wrap="square" lIns="57727" tIns="57727" rIns="28864" bIns="28864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рабочие вопросы только на корпоративных ресурсах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789710"/>
            <a:ext cx="11371811" cy="415636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Распределение ролей и ответственности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ответственности между ключевыми ролями в IT: руководство (20%), администраторы (15%), разработчики (35%), тестировщики (20%), техническая поддержка (10%). Параметры представлены в процентах от общего объёма обязанностей в сфере IT.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норм поведения на продуктивность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компании с чётко сформулированными нормами поведения сотрудников в сфере IT демонстрируют на 30% более высокую производительность труда по сравнению с теми, где таких норм нет.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BEBFF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664E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Соблюдение корпоративных стандартов поведения снижает количество конфликтов в команде на 40%, что способствует созданию более комфортной рабочей атмосферы и улучшению взаимодействия между сотрудниками. Это, в свою очередь, приводит к увеличению числа реализованных проектов на 25% и сокращению сроков их выполнения на 15%.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BEBFF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664E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476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/>
            <a:r>
              <a:rPr lang="ru-RU" sz="2400" b="1" dirty="0">
                <a:solidFill>
                  <a:srgbClr val="0F1115"/>
                </a:solidFill>
                <a:effectLst/>
                <a:latin typeface="quote-cjk-patch"/>
              </a:rPr>
              <a:t>1. Общие нормы деловой этики в ИТ</a:t>
            </a:r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76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 Субординация: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 Общение с руководством и заказчиком — на деловом языке, даже если в компании принят свободный стиль общения.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 Уважение ко времени: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 Не отвлекать коллег по пустякам, соблюдать сроки, приходить вовремя.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 Критика по делу: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 Обсуждаем результат работы (код, настройки), а не личность человека.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 Самоконтроль: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quote-cjk-patch"/>
              </a:rPr>
              <a:t> В стрессовой ситуации (упал сервер) не паниковать и не срываться на коллегах или пользователях.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5DCCDB-5A34-4384-8CFE-326568C0FA3A}"/>
              </a:ext>
            </a:extLst>
          </p:cNvPr>
          <p:cNvSpPr txBox="1"/>
          <p:nvPr/>
        </p:nvSpPr>
        <p:spPr>
          <a:xfrm>
            <a:off x="5991837" y="221146"/>
            <a:ext cx="609460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3. Нормы работы с информацией (</a:t>
            </a:r>
            <a:r>
              <a:rPr lang="ru-RU" b="1" dirty="0" err="1">
                <a:solidFill>
                  <a:srgbClr val="0F1115"/>
                </a:solidFill>
                <a:effectLst/>
                <a:latin typeface="quote-cjk-patch"/>
              </a:rPr>
              <a:t>InfoSec</a:t>
            </a:r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)</a:t>
            </a:r>
          </a:p>
          <a:p>
            <a:pPr algn="l"/>
            <a:endParaRPr lang="ru-RU" b="1" dirty="0">
              <a:solidFill>
                <a:srgbClr val="0F1115"/>
              </a:solidFill>
              <a:latin typeface="quote-cjk-patch"/>
            </a:endParaRPr>
          </a:p>
          <a:p>
            <a:pPr algn="l"/>
            <a:endParaRPr lang="ru-RU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Пароли: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Храним в менеджере паролей или голове. Запрещено писать на стикерах на мониторе, передавать через соцсети или сообщать по телефону.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Конфиденциальность (NDA):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Не разглашаем внутренние документы, персональные данные, зарплаты, коммерческую тайну.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Разграничение доступа: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Работаем только под своей учетной записью. Запрещено «одалживать» свой доступ коллеге или другу.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Экран и рабочее место: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Блокируем компьютер (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Win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 + L), когда отходим. Не оставляем открытыми важные документы на столе.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Безопасность в сети: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Не переходим по подозрительным ссылкам в рабочих чатах и почте, не подключаем случайно найденные флешки к рабочей машине.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16DFF-D210-4450-9B19-E1EC25FAC5AD}"/>
              </a:ext>
            </a:extLst>
          </p:cNvPr>
          <p:cNvSpPr txBox="1"/>
          <p:nvPr/>
        </p:nvSpPr>
        <p:spPr>
          <a:xfrm>
            <a:off x="169877" y="221146"/>
            <a:ext cx="574436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2. Правила деловой переписки </a:t>
            </a:r>
          </a:p>
          <a:p>
            <a:pPr algn="l"/>
            <a:endParaRPr lang="ru-RU" b="1" dirty="0">
              <a:solidFill>
                <a:srgbClr val="0F1115"/>
              </a:solidFill>
              <a:latin typeface="quote-cjk-patch"/>
            </a:endParaRPr>
          </a:p>
          <a:p>
            <a:pPr algn="l"/>
            <a:endParaRPr lang="ru-RU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Тема письма: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Всегда заполняем кратко («Ошибка 404 в модуле склада», а не «Срочно» или «Вопрос»).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Структура: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Приветствие → Суть проблемы/запроса → Доп. информация (скриншоты,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логи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) → Подпись (ФИО, должность).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Конкретика: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Указываем время ошибки, имя учетной записи, какие действия привели к проблеме. «Ничего не работает» — плохой тон.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Тон: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Вежливый и нейтральный. Исключаем сарказм, капслок (КРИК) и пассивную агрессию.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Мессенджеры: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Уважаем личное время (не пишем ночью/в выходные), текстовые сообщения предпочтительнее голосовых для рабочих задач.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B073D37-D1F7-4B5D-9D30-1E1BB09F63E1}"/>
              </a:ext>
            </a:extLst>
          </p:cNvPr>
          <p:cNvCxnSpPr/>
          <p:nvPr/>
        </p:nvCxnSpPr>
        <p:spPr>
          <a:xfrm>
            <a:off x="5914239" y="221145"/>
            <a:ext cx="0" cy="61863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18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754</Words>
  <Application>Microsoft Office PowerPoint</Application>
  <PresentationFormat>Широкоэкранный</PresentationFormat>
  <Paragraphs>83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quote-cjk-patch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mamori221@outlook.com</cp:lastModifiedBy>
  <cp:revision>2</cp:revision>
  <dcterms:created xsi:type="dcterms:W3CDTF">2026-08-20T10:46:11Z</dcterms:created>
  <dcterms:modified xsi:type="dcterms:W3CDTF">2026-08-20T11:04:49Z</dcterms:modified>
</cp:coreProperties>
</file>