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g" ContentType="image/jpe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12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slides/slide5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41" d="100"/>
          <a:sy n="41" d="100"/>
        </p:scale>
        <p:origin x="966" y="6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presProps" Target="presProps.xml" /><Relationship Id="rId17" Type="http://schemas.openxmlformats.org/officeDocument/2006/relationships/tableStyles" Target="tableStyles.xml" /><Relationship Id="rId18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10CC7E3-3DFD-4B80-B280-D360244A2B50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8103CDDA-13C7-4143-B6D5-B4EA41112031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2.pn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4.pn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5.jp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6.pn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/>
        <p:txBody>
          <a:bodyPr>
            <a:norm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Киберугрозы:основные</a:t>
            </a:r>
            <a:r>
              <a:rPr lang="ru-RU">
                <a:latin typeface="Times New Roman"/>
                <a:cs typeface="Times New Roman"/>
              </a:rPr>
              <a:t> методы защиты</a:t>
            </a:r>
            <a:endParaRPr lang="ru-RU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4173414" y="5158154"/>
            <a:ext cx="7197971" cy="1406768"/>
          </a:xfrm>
        </p:spPr>
        <p:txBody>
          <a:bodyPr/>
          <a:lstStyle/>
          <a:p>
            <a:pPr>
              <a:defRPr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 bwMode="auto">
          <a:xfrm>
            <a:off x="304800" y="703385"/>
            <a:ext cx="11652737" cy="17561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400">
                <a:latin typeface="Times New Roman"/>
                <a:ea typeface="Calibri"/>
                <a:cs typeface="Times New Roman"/>
              </a:rPr>
              <a:t> ЦЕЛЬ .</a:t>
            </a:r>
            <a:endParaRPr/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400">
                <a:latin typeface="Times New Roman"/>
                <a:ea typeface="Calibri"/>
                <a:cs typeface="Times New Roman"/>
              </a:rPr>
              <a:t>Расширение </a:t>
            </a:r>
            <a:r>
              <a:rPr lang="ru-RU" sz="2400">
                <a:latin typeface="Times New Roman"/>
                <a:ea typeface="Calibri"/>
                <a:cs typeface="Times New Roman"/>
              </a:rPr>
              <a:t>знаний о </a:t>
            </a:r>
            <a:r>
              <a:rPr lang="ru-RU" sz="2400">
                <a:latin typeface="Times New Roman"/>
                <a:ea typeface="Calibri"/>
                <a:cs typeface="Times New Roman"/>
              </a:rPr>
              <a:t>киберугрозах</a:t>
            </a:r>
            <a:r>
              <a:rPr lang="ru-RU" sz="2400">
                <a:latin typeface="Times New Roman"/>
                <a:ea typeface="Calibri"/>
                <a:cs typeface="Times New Roman"/>
              </a:rPr>
              <a:t>, формирование навыков их распознавания и оценки рисков; обеспечение информационной безопасности обучающихся путем привития им навыков ответственного и безопасного поведения в среде Интернета.</a:t>
            </a:r>
            <a:endParaRPr lang="ru-RU" sz="2400"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 bwMode="auto">
          <a:xfrm rot="10800000" flipV="1">
            <a:off x="304800" y="2952817"/>
            <a:ext cx="11652737" cy="3698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400">
                <a:latin typeface="Times New Roman"/>
                <a:ea typeface="Calibri"/>
                <a:cs typeface="Times New Roman"/>
              </a:rPr>
              <a:t> </a:t>
            </a:r>
            <a:r>
              <a:rPr lang="ru-RU" sz="2800">
                <a:latin typeface="Times New Roman"/>
                <a:ea typeface="Calibri"/>
                <a:cs typeface="Times New Roman"/>
              </a:rPr>
              <a:t>ЗАДАЧИ.</a:t>
            </a:r>
            <a:endParaRPr/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Сформировать знания об основных рисках использования Интернета и путях их предотвращения;</a:t>
            </a:r>
            <a:endParaRPr lang="ru-RU" sz="280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развивать умение формулировать возникшую проблему; находить ответы на поставленный вопрос, развивать умение формулировать собственные мысли;</a:t>
            </a:r>
            <a:endParaRPr lang="ru-RU" sz="280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воспитывать информационную культуру личности.</a:t>
            </a:r>
            <a:endParaRPr lang="ru-RU" sz="2800">
              <a:latin typeface="Times New Roman"/>
              <a:ea typeface="Calibri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758462" y="1122363"/>
            <a:ext cx="8909538" cy="1081575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Маршрут действий</a:t>
            </a:r>
            <a:endParaRPr lang="ru-RU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2719755"/>
            <a:ext cx="9144000" cy="3868614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1. </a:t>
            </a:r>
            <a:r>
              <a:rPr lang="ru-RU" sz="2800">
                <a:latin typeface="Times New Roman"/>
                <a:ea typeface="Calibri"/>
                <a:cs typeface="Times New Roman"/>
              </a:rPr>
              <a:t>киберугроза</a:t>
            </a:r>
            <a:endParaRPr lang="ru-RU" sz="280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2. основные виды </a:t>
            </a:r>
            <a:r>
              <a:rPr lang="ru-RU" sz="2800">
                <a:latin typeface="Times New Roman"/>
                <a:ea typeface="Calibri"/>
                <a:cs typeface="Times New Roman"/>
              </a:rPr>
              <a:t>киберугроз</a:t>
            </a:r>
            <a:endParaRPr lang="ru-RU" sz="2800">
              <a:latin typeface="Times New Roman"/>
              <a:ea typeface="Calibri"/>
              <a:cs typeface="Times New Roman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2800">
                <a:latin typeface="Times New Roman"/>
                <a:ea typeface="Calibri"/>
                <a:cs typeface="Times New Roman"/>
              </a:rPr>
              <a:t>3. основные методы защиты от </a:t>
            </a:r>
            <a:r>
              <a:rPr lang="ru-RU" sz="2800">
                <a:latin typeface="Times New Roman"/>
                <a:ea typeface="Calibri"/>
                <a:cs typeface="Times New Roman"/>
              </a:rPr>
              <a:t>киберугроз</a:t>
            </a:r>
            <a:endParaRPr lang="ru-RU" sz="2800">
              <a:latin typeface="Times New Roman"/>
              <a:ea typeface="Calibri"/>
              <a:cs typeface="Times New Roman"/>
            </a:endParaRPr>
          </a:p>
          <a:p>
            <a:pPr>
              <a:defRPr/>
            </a:pPr>
            <a:r>
              <a:rPr lang="ru-RU" sz="2800">
                <a:latin typeface="Times New Roman"/>
                <a:cs typeface="Times New Roman"/>
              </a:rPr>
              <a:t>4.поиск информации о </a:t>
            </a:r>
            <a:r>
              <a:rPr lang="ru-RU" sz="2800">
                <a:latin typeface="Times New Roman"/>
                <a:cs typeface="Times New Roman"/>
              </a:rPr>
              <a:t>киберугрозах</a:t>
            </a:r>
            <a:r>
              <a:rPr lang="ru-RU" sz="2800">
                <a:latin typeface="Times New Roman"/>
                <a:cs typeface="Times New Roman"/>
              </a:rPr>
              <a:t> в рисунках </a:t>
            </a:r>
            <a:endParaRPr lang="ru-RU"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8421443" cy="855785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000">
                <a:latin typeface="Times New Roman"/>
                <a:cs typeface="Times New Roman"/>
              </a:rPr>
              <a:t>Киберугроза</a:t>
            </a:r>
            <a:r>
              <a:rPr lang="ru-RU" sz="4000">
                <a:latin typeface="Times New Roman"/>
                <a:cs typeface="Times New Roman"/>
              </a:rPr>
              <a:t>- что это?</a:t>
            </a:r>
            <a:endParaRPr lang="ru-RU" sz="4000">
              <a:latin typeface="Times New Roman"/>
              <a:cs typeface="Times New Roman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0" y="2057400"/>
            <a:ext cx="7169672" cy="3811588"/>
          </a:xfrm>
        </p:spPr>
        <p:txBody>
          <a:bodyPr>
            <a:normAutofit/>
          </a:bodyPr>
          <a:lstStyle/>
          <a:p>
            <a:pPr algn="ctr">
              <a:defRPr/>
            </a:pPr>
            <a:endParaRPr lang="ru-RU" sz="3200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3200">
                <a:latin typeface="Times New Roman"/>
                <a:cs typeface="Times New Roman"/>
              </a:rPr>
              <a:t>Киберугроза</a:t>
            </a:r>
            <a:r>
              <a:rPr lang="ru-RU" sz="3200">
                <a:latin typeface="Times New Roman"/>
                <a:cs typeface="Times New Roman"/>
              </a:rPr>
              <a:t> – это незаконное проникновение или угроза вредоносного проникновения на компьютер.</a:t>
            </a:r>
            <a:endParaRPr lang="ru-RU" sz="3200">
              <a:latin typeface="Times New Roman"/>
              <a:cs typeface="Times New Roman"/>
            </a:endParaRPr>
          </a:p>
        </p:txBody>
      </p:sp>
      <p:pic>
        <p:nvPicPr>
          <p:cNvPr id="1026" name="Picture 2" descr="https://altermediosmss.files.wordpress.com/2020/08/3844074.jpg"/>
          <p:cNvPicPr>
            <a:picLocks noChangeAspect="1" noChangeArrowheads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7169672" y="1508003"/>
            <a:ext cx="4636199" cy="3892062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3999" y="1122363"/>
            <a:ext cx="9144001" cy="1292591"/>
          </a:xfrm>
        </p:spPr>
        <p:txBody>
          <a:bodyPr/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Виды </a:t>
            </a:r>
            <a:r>
              <a:rPr lang="ru-RU">
                <a:latin typeface="Times New Roman"/>
                <a:cs typeface="Times New Roman"/>
              </a:rPr>
              <a:t>киберугроз</a:t>
            </a:r>
            <a:endParaRPr lang="ru-RU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2063260" y="2836985"/>
            <a:ext cx="9542585" cy="3798276"/>
          </a:xfrm>
        </p:spPr>
        <p:txBody>
          <a:bodyPr>
            <a:normAutofit/>
          </a:bodyPr>
          <a:lstStyle/>
          <a:p>
            <a:pPr marL="457200" indent="-457200">
              <a:buFont typeface="Wingdings"/>
              <a:buChar char="ü"/>
              <a:defRPr/>
            </a:pPr>
            <a:r>
              <a:rPr lang="ru-RU" sz="2800">
                <a:latin typeface="Times New Roman"/>
                <a:cs typeface="Times New Roman"/>
              </a:rPr>
              <a:t>Вирусы</a:t>
            </a:r>
            <a:endParaRPr/>
          </a:p>
          <a:p>
            <a:pPr marL="457200" indent="-457200">
              <a:buFont typeface="Wingdings"/>
              <a:buChar char="ü"/>
              <a:defRPr/>
            </a:pPr>
            <a:r>
              <a:rPr lang="ru-RU" sz="2800">
                <a:latin typeface="Times New Roman"/>
                <a:cs typeface="Times New Roman"/>
              </a:rPr>
              <a:t>Спам</a:t>
            </a:r>
            <a:endParaRPr/>
          </a:p>
          <a:p>
            <a:pPr marL="457200" indent="-457200">
              <a:buFont typeface="Wingdings"/>
              <a:buChar char="ü"/>
              <a:defRPr/>
            </a:pPr>
            <a:r>
              <a:rPr lang="ru-RU" sz="2800">
                <a:latin typeface="Times New Roman"/>
                <a:cs typeface="Times New Roman"/>
              </a:rPr>
              <a:t>Удалённый взлом</a:t>
            </a:r>
            <a:endParaRPr/>
          </a:p>
          <a:p>
            <a:pPr marL="457200" indent="-457200">
              <a:buFont typeface="Wingdings"/>
              <a:buChar char="ü"/>
              <a:defRPr/>
            </a:pPr>
            <a:r>
              <a:rPr lang="ru-RU" sz="2800">
                <a:latin typeface="Times New Roman"/>
                <a:cs typeface="Times New Roman"/>
              </a:rPr>
              <a:t>Фишинг</a:t>
            </a:r>
            <a:endParaRPr lang="ru-RU" sz="2800">
              <a:latin typeface="Times New Roman"/>
              <a:cs typeface="Times New Roman"/>
            </a:endParaRPr>
          </a:p>
          <a:p>
            <a:pPr marL="457200" indent="-457200">
              <a:buFont typeface="Wingdings"/>
              <a:buChar char="ü"/>
              <a:defRPr/>
            </a:pPr>
            <a:r>
              <a:rPr lang="ru-RU" sz="2800">
                <a:latin typeface="Times New Roman"/>
                <a:cs typeface="Times New Roman"/>
              </a:rPr>
              <a:t>Уязвимость программного обеспечения</a:t>
            </a:r>
            <a:endParaRPr/>
          </a:p>
          <a:p>
            <a:pPr marL="457200" indent="-457200">
              <a:buFont typeface="Wingdings"/>
              <a:buChar char="ü"/>
              <a:defRPr/>
            </a:pPr>
            <a:endParaRPr lang="ru-RU" sz="28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" y="0"/>
            <a:ext cx="11371384" cy="1600200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4000">
                <a:latin typeface="Times New Roman"/>
                <a:cs typeface="Times New Roman"/>
              </a:rPr>
              <a:t>Что Вы знаете об угрозах, которые исходят из интернета</a:t>
            </a:r>
            <a:r>
              <a:rPr lang="ru-RU" sz="3600">
                <a:latin typeface="Times New Roman"/>
                <a:cs typeface="Times New Roman"/>
              </a:rPr>
              <a:t>?</a:t>
            </a:r>
            <a:endParaRPr lang="ru-RU" sz="3600">
              <a:latin typeface="Times New Roman"/>
              <a:cs typeface="Times New Roman"/>
            </a:endParaRPr>
          </a:p>
        </p:txBody>
      </p:sp>
      <p:pic>
        <p:nvPicPr>
          <p:cNvPr id="5" name="Объект 4"/>
          <p:cNvPicPr>
            <a:picLocks noChangeAspect="1" noGrp="1"/>
          </p:cNvPicPr>
          <p:nvPr>
            <p:ph idx="1"/>
          </p:nvPr>
        </p:nvPicPr>
        <p:blipFill>
          <a:blip r:embed="rId2"/>
          <a:stretch/>
        </p:blipFill>
        <p:spPr bwMode="auto">
          <a:xfrm>
            <a:off x="5352563" y="1852247"/>
            <a:ext cx="6839437" cy="3847183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57908" y="2719754"/>
            <a:ext cx="5094655" cy="3149233"/>
          </a:xfrm>
        </p:spPr>
        <p:txBody>
          <a:bodyPr>
            <a:norm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ru-RU" sz="3600">
                <a:latin typeface="Times New Roman"/>
                <a:ea typeface="Calibri"/>
                <a:cs typeface="Times New Roman"/>
              </a:rPr>
              <a:t>Просмотр</a:t>
            </a:r>
            <a:r>
              <a:rPr lang="ru-RU" sz="3600">
                <a:latin typeface="Times New Roman"/>
                <a:ea typeface="Calibri"/>
                <a:cs typeface="Times New Roman"/>
              </a:rPr>
              <a:t> социального ролика «Безопасный интернет детям»</a:t>
            </a:r>
            <a:endParaRPr lang="ru-RU" sz="3600">
              <a:latin typeface="Times New Roman"/>
              <a:ea typeface="Calibri"/>
              <a:cs typeface="Times New Roman"/>
            </a:endParaRPr>
          </a:p>
          <a:p>
            <a:pPr>
              <a:defRPr/>
            </a:pPr>
            <a:endParaRPr lang="ru-RU"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-2489566" y="190257"/>
            <a:ext cx="11070858" cy="53022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4000">
                <a:latin typeface="Times New Roman"/>
                <a:cs typeface="Times New Roman"/>
              </a:rPr>
              <a:t>              Компьютерные вирусы  </a:t>
            </a:r>
            <a:endParaRPr lang="ru-RU" sz="4000"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 noGrp="1"/>
          </p:cNvPicPr>
          <p:nvPr>
            <p:ph type="pic" idx="1"/>
          </p:nvPr>
        </p:nvPicPr>
        <p:blipFill>
          <a:blip r:embed="rId2"/>
          <a:srcRect l="0" t="3788" r="0" b="3787"/>
          <a:stretch/>
        </p:blipFill>
        <p:spPr bwMode="auto">
          <a:xfrm>
            <a:off x="9064789" y="720482"/>
            <a:ext cx="2902136" cy="2898689"/>
          </a:xfrm>
          <a:prstGeom prst="rect">
            <a:avLst/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-1" y="1136822"/>
            <a:ext cx="9237785" cy="514674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Компьютерный вирус –это небольшая программа , способная к размножению и выполнению разных </a:t>
            </a:r>
            <a:r>
              <a:rPr lang="ru-RU" sz="3200">
                <a:latin typeface="Times New Roman"/>
                <a:cs typeface="Times New Roman"/>
              </a:rPr>
              <a:t>деструктурных</a:t>
            </a:r>
            <a:r>
              <a:rPr lang="ru-RU" sz="3200">
                <a:latin typeface="Times New Roman"/>
                <a:cs typeface="Times New Roman"/>
              </a:rPr>
              <a:t> действий.</a:t>
            </a:r>
            <a:endParaRPr/>
          </a:p>
          <a:p>
            <a:pPr algn="ctr">
              <a:defRPr/>
            </a:pPr>
            <a:endParaRPr lang="ru-RU" sz="3200">
              <a:latin typeface="Times New Roman"/>
              <a:cs typeface="Times New Roman"/>
            </a:endParaRPr>
          </a:p>
          <a:p>
            <a:pPr algn="ctr">
              <a:defRPr/>
            </a:pPr>
            <a:r>
              <a:rPr lang="ru-RU" sz="3200">
                <a:latin typeface="Times New Roman"/>
                <a:cs typeface="Times New Roman"/>
              </a:rPr>
              <a:t>Вирусы действуют только программным путём. Они ,как правило, присоединяются или проникают в тело файла . В этом случае говорят , что файл заражён вирусом. Вирус попадает в компьютер только с зараженным файлом . Для активации вируса нужно загрузить заражённый </a:t>
            </a:r>
            <a:r>
              <a:rPr lang="ru-RU" sz="3200">
                <a:latin typeface="Times New Roman"/>
                <a:cs typeface="Times New Roman"/>
              </a:rPr>
              <a:t>файл,и</a:t>
            </a:r>
            <a:r>
              <a:rPr lang="ru-RU" sz="3200">
                <a:latin typeface="Times New Roman"/>
                <a:cs typeface="Times New Roman"/>
              </a:rPr>
              <a:t> только после этого, вирус начинает действовать самостоятельно</a:t>
            </a:r>
            <a:endParaRPr lang="ru-RU"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bg>
      <p:bgPr shadeToTitle="0">
        <a:gradFill>
          <a:gsLst>
            <a:gs pos="0">
              <a:schemeClr val="accent6">
                <a:lumMod val="40000"/>
                <a:lumOff val="60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4800000" scaled="0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-1" y="515815"/>
            <a:ext cx="5697415" cy="47161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Спам</a:t>
            </a:r>
            <a:endParaRPr lang="ru-RU" sz="3600">
              <a:latin typeface="Times New Roman"/>
              <a:cs typeface="Times New Roman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-1" y="2250831"/>
            <a:ext cx="6424247" cy="361815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3200">
                <a:latin typeface="Times New Roman"/>
                <a:cs typeface="Times New Roman"/>
              </a:rPr>
              <a:t>Спам – это массовая рассылка на большое число адресов, </a:t>
            </a:r>
            <a:r>
              <a:rPr lang="ru-RU" sz="3200">
                <a:latin typeface="Times New Roman"/>
                <a:cs typeface="Times New Roman"/>
              </a:rPr>
              <a:t>содержащяя</a:t>
            </a:r>
            <a:r>
              <a:rPr lang="ru-RU" sz="3200">
                <a:latin typeface="Times New Roman"/>
                <a:cs typeface="Times New Roman"/>
              </a:rPr>
              <a:t> рекламу или коммерческие предложения.</a:t>
            </a:r>
            <a:endParaRPr lang="ru-RU" sz="3200">
              <a:latin typeface="Times New Roman"/>
              <a:cs typeface="Times New Roman"/>
            </a:endParaRPr>
          </a:p>
        </p:txBody>
      </p:sp>
      <p:pic>
        <p:nvPicPr>
          <p:cNvPr id="2052" name="Picture 4" descr="https://avatars.mds.yandex.net/i?id=c063f3e56200c14daf0cf722a1c57221_l-5246779-images-thumbs&amp;n=13"/>
          <p:cNvPicPr>
            <a:picLocks noChangeAspect="1" noChangeArrowheads="1" noGrp="1"/>
          </p:cNvPicPr>
          <p:nvPr>
            <p:ph type="pic" idx="1"/>
          </p:nvPr>
        </p:nvPicPr>
        <p:blipFill>
          <a:blip r:embed="rId2"/>
          <a:srcRect l="121" t="-317" r="14391" b="316"/>
          <a:stretch/>
        </p:blipFill>
        <p:spPr bwMode="auto">
          <a:xfrm>
            <a:off x="6166338" y="987425"/>
            <a:ext cx="5533662" cy="4858200"/>
          </a:xfrm>
          <a:prstGeom prst="rect">
            <a:avLst/>
          </a:prstGeom>
          <a:noFill/>
          <a:effectLst>
            <a:glow>
              <a:schemeClr val="accent5">
                <a:lumMod val="40000"/>
                <a:lumOff val="60000"/>
              </a:schemeClr>
            </a:glow>
            <a:reflection endPos="0" dist="508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   </a:t>
            </a:r>
            <a:r>
              <a:rPr lang="ru-RU" sz="4000">
                <a:latin typeface="Times New Roman"/>
                <a:cs typeface="Times New Roman"/>
              </a:rPr>
              <a:t>Фишинг</a:t>
            </a:r>
            <a:endParaRPr lang="ru-RU" sz="4000">
              <a:latin typeface="Times New Roman"/>
              <a:cs typeface="Times New Roman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234461" y="2057400"/>
            <a:ext cx="10527323" cy="4319954"/>
          </a:xfrm>
        </p:spPr>
        <p:txBody>
          <a:bodyPr>
            <a:normAutofit/>
          </a:bodyPr>
          <a:lstStyle/>
          <a:p>
            <a:pPr>
              <a:defRPr/>
            </a:pPr>
            <a:endParaRPr lang="ru-RU" sz="3200" b="0" i="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pPr>
              <a:defRPr/>
            </a:pPr>
            <a:endParaRPr lang="ru-RU" sz="3200">
              <a:solidFill>
                <a:srgbClr val="333333"/>
              </a:solidFill>
              <a:latin typeface="Times New Roman"/>
              <a:cs typeface="Times New Roman"/>
            </a:endParaRPr>
          </a:p>
          <a:p>
            <a:pPr>
              <a:defRPr/>
            </a:pPr>
            <a:r>
              <a:rPr lang="ru-RU" sz="3200" b="0" i="0">
                <a:solidFill>
                  <a:srgbClr val="333333"/>
                </a:solidFill>
                <a:latin typeface="Times New Roman"/>
                <a:cs typeface="Times New Roman"/>
              </a:rPr>
              <a:t>Фишинг</a:t>
            </a:r>
            <a:r>
              <a:rPr lang="ru-RU" sz="3200" b="0" i="0">
                <a:solidFill>
                  <a:srgbClr val="333333"/>
                </a:solidFill>
                <a:latin typeface="Times New Roman"/>
                <a:cs typeface="Times New Roman"/>
              </a:rPr>
              <a:t>-это мошенническая попытка получить конфиденциальную информацию или данные, такие как имена пользователей, пароли, номера кредитных карт или другие конфиденциальные данные, выдавая себя за заслуживающее доверия лицо в цифровом сообщении.</a:t>
            </a:r>
            <a:endParaRPr lang="ru-RU" sz="3200">
              <a:latin typeface="Times New Roman"/>
              <a:cs typeface="Times New Roman"/>
            </a:endParaRPr>
          </a:p>
        </p:txBody>
      </p:sp>
      <p:pic>
        <p:nvPicPr>
          <p:cNvPr id="3074" name="Picture 2" descr="https://sun6-22.userapi.com/wGsU6UBR9fkWxyUEr-uIPuPR1ESjg3CbI8FkFw/by2fpq46LUk.jpg"/>
          <p:cNvPicPr>
            <a:picLocks noChangeAspect="1" noChangeArrowheads="1" noGrp="1"/>
          </p:cNvPicPr>
          <p:nvPr>
            <p:ph type="pic" idx="1"/>
          </p:nvPr>
        </p:nvPicPr>
        <p:blipFill>
          <a:blip r:embed="rId2"/>
          <a:srcRect l="14381" t="0" r="14381" b="0"/>
          <a:stretch/>
        </p:blipFill>
        <p:spPr bwMode="auto">
          <a:xfrm>
            <a:off x="6307015" y="0"/>
            <a:ext cx="5376619" cy="325901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008184" y="457201"/>
            <a:ext cx="10879015" cy="410308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4000">
                <a:latin typeface="Times New Roman"/>
                <a:cs typeface="Times New Roman"/>
              </a:rPr>
              <a:t>Уязвимость программного обеспечения</a:t>
            </a:r>
            <a:endParaRPr lang="ru-RU" sz="4000">
              <a:latin typeface="Times New Roman"/>
              <a:cs typeface="Times New Roman"/>
            </a:endParaRPr>
          </a:p>
        </p:txBody>
      </p:sp>
      <p:pic>
        <p:nvPicPr>
          <p:cNvPr id="5" name="Рисунок 4"/>
          <p:cNvPicPr>
            <a:picLocks noChangeAspect="1" noGrp="1"/>
          </p:cNvPicPr>
          <p:nvPr>
            <p:ph type="pic" idx="1"/>
          </p:nvPr>
        </p:nvPicPr>
        <p:blipFill>
          <a:blip r:embed="rId2"/>
          <a:srcRect l="2508" t="14486" r="2507" b="7950"/>
          <a:stretch/>
        </p:blipFill>
        <p:spPr bwMode="auto">
          <a:xfrm>
            <a:off x="3071445" y="799304"/>
            <a:ext cx="6283569" cy="3848205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1" y="4647509"/>
            <a:ext cx="12192000" cy="221049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i="0">
                <a:solidFill>
                  <a:srgbClr val="333333"/>
                </a:solidFill>
                <a:latin typeface="Times New Roman"/>
                <a:cs typeface="Times New Roman"/>
              </a:rPr>
              <a:t>Уязвимость – ошибка разработчика, которая потенциально может эксплуатироваться злоумышленниками с целью получения несанкционированного доступа к управлению программным приложением.</a:t>
            </a:r>
            <a:endParaRPr lang="ru-RU" sz="32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1541584" y="304800"/>
            <a:ext cx="10462846" cy="70338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600">
                <a:latin typeface="Times New Roman"/>
                <a:cs typeface="Times New Roman"/>
              </a:rPr>
              <a:t>Основные правила защиты от </a:t>
            </a:r>
            <a:r>
              <a:rPr lang="ru-RU" sz="3600">
                <a:latin typeface="Times New Roman"/>
                <a:cs typeface="Times New Roman"/>
              </a:rPr>
              <a:t>киберугроз</a:t>
            </a:r>
            <a:endParaRPr lang="ru-RU" sz="3600">
              <a:latin typeface="Times New Roman"/>
              <a:cs typeface="Times New Roman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257908" y="1008185"/>
            <a:ext cx="11746522" cy="5556738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ru-RU" sz="2000" b="0" i="0">
                <a:latin typeface="Times New Roman"/>
                <a:cs typeface="Times New Roman"/>
              </a:rPr>
              <a:t>1.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Не входите </a:t>
            </a:r>
            <a:r>
              <a:rPr lang="ru-RU" sz="2000" b="0" i="0">
                <a:latin typeface="Times New Roman"/>
                <a:cs typeface="Times New Roman"/>
              </a:rPr>
              <a:t>на незнакомые сайты.</a:t>
            </a:r>
            <a:endParaRPr/>
          </a:p>
          <a:p>
            <a:pPr marL="0" indent="0"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2</a:t>
            </a:r>
            <a:r>
              <a:rPr lang="ru-RU" sz="2000" b="0" i="0">
                <a:latin typeface="Times New Roman"/>
                <a:cs typeface="Times New Roman"/>
              </a:rPr>
              <a:t>. Ни  в  коем  случае 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не  встречаться </a:t>
            </a:r>
            <a:r>
              <a:rPr lang="ru-RU" sz="2000" b="0" i="0">
                <a:latin typeface="Times New Roman"/>
                <a:cs typeface="Times New Roman"/>
              </a:rPr>
              <a:t>  с  людьми,  с которыми познакомились в сети Интернет.</a:t>
            </a:r>
            <a:endParaRPr/>
          </a:p>
          <a:p>
            <a:pPr marL="0" indent="0"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3</a:t>
            </a:r>
            <a:r>
              <a:rPr lang="ru-RU" sz="2000" b="0" i="0">
                <a:latin typeface="Times New Roman"/>
                <a:cs typeface="Times New Roman"/>
              </a:rPr>
              <a:t>.Если в сети  необходимо пройти регистрацию, то должны сделать  ее так, чтобы в ней не было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указано никакой личной информации </a:t>
            </a:r>
            <a:r>
              <a:rPr lang="ru-RU" sz="2000" b="0" i="0">
                <a:latin typeface="Times New Roman"/>
                <a:cs typeface="Times New Roman"/>
              </a:rPr>
              <a:t>.</a:t>
            </a:r>
            <a:endParaRPr/>
          </a:p>
          <a:p>
            <a:pPr marL="0" indent="0"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4</a:t>
            </a:r>
            <a:r>
              <a:rPr lang="ru-RU" sz="2000" b="0" i="0">
                <a:latin typeface="Times New Roman"/>
                <a:cs typeface="Times New Roman"/>
              </a:rPr>
              <a:t>.В настоящее время существует множество программ, которые производят фильтрацию   содержимого  сайтов.  </a:t>
            </a:r>
            <a:endParaRPr/>
          </a:p>
          <a:p>
            <a:pPr marL="0" indent="0"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5.</a:t>
            </a:r>
            <a:r>
              <a:rPr lang="ru-RU" sz="2000" b="0" i="0">
                <a:latin typeface="Times New Roman"/>
                <a:cs typeface="Times New Roman"/>
              </a:rPr>
              <a:t>Между  членами  семьи  должны  быть доверительные отношения, чтобы вместе просматривать содержимое сайтов.</a:t>
            </a:r>
            <a:endParaRPr/>
          </a:p>
          <a:p>
            <a:pPr marL="0" indent="0">
              <a:buNone/>
              <a:defRPr/>
            </a:pPr>
            <a:r>
              <a:rPr lang="ru-RU" sz="2000" b="0" i="0">
                <a:latin typeface="Times New Roman"/>
                <a:cs typeface="Times New Roman"/>
              </a:rPr>
              <a:t>6.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Не всей </a:t>
            </a:r>
            <a:r>
              <a:rPr lang="ru-RU" sz="2000" b="0" i="0">
                <a:latin typeface="Times New Roman"/>
                <a:cs typeface="Times New Roman"/>
              </a:rPr>
              <a:t>той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информации</a:t>
            </a:r>
            <a:r>
              <a:rPr lang="ru-RU" sz="2000" b="0" i="0">
                <a:latin typeface="Times New Roman"/>
                <a:cs typeface="Times New Roman"/>
              </a:rPr>
              <a:t>, которая размещена в Интернете,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можно верить</a:t>
            </a:r>
            <a:r>
              <a:rPr lang="ru-RU" sz="2000" b="0" i="0">
                <a:latin typeface="Times New Roman"/>
                <a:cs typeface="Times New Roman"/>
              </a:rPr>
              <a:t>.7.Прежде чем открыть, обязательно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проверьте</a:t>
            </a:r>
            <a:r>
              <a:rPr lang="ru-RU" sz="2000" b="0" i="0">
                <a:latin typeface="Times New Roman"/>
                <a:cs typeface="Times New Roman"/>
              </a:rPr>
              <a:t> его 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на вирусы </a:t>
            </a:r>
            <a:r>
              <a:rPr lang="ru-RU" sz="2000" b="0" i="0">
                <a:latin typeface="Times New Roman"/>
                <a:cs typeface="Times New Roman"/>
              </a:rPr>
              <a:t>.</a:t>
            </a:r>
            <a:endParaRPr/>
          </a:p>
          <a:p>
            <a:pPr marL="0" indent="0"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7</a:t>
            </a:r>
            <a:r>
              <a:rPr lang="ru-RU" sz="2000" b="0" i="0">
                <a:latin typeface="Times New Roman"/>
                <a:cs typeface="Times New Roman"/>
              </a:rPr>
              <a:t>.Если пришло незнакомое вложение, ни в коем случае не запускайте его , а лучше сразу удалите и очистите корзину.</a:t>
            </a:r>
            <a:endParaRPr/>
          </a:p>
          <a:p>
            <a:pPr marL="0" indent="0">
              <a:buNone/>
              <a:defRPr/>
            </a:pPr>
            <a:r>
              <a:rPr lang="ru-RU" sz="2000" b="0" i="0">
                <a:latin typeface="Times New Roman"/>
                <a:cs typeface="Times New Roman"/>
              </a:rPr>
              <a:t>8. Никогда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не посылайте </a:t>
            </a:r>
            <a:r>
              <a:rPr lang="ru-RU" sz="2000" b="0" i="0">
                <a:latin typeface="Times New Roman"/>
                <a:cs typeface="Times New Roman"/>
              </a:rPr>
              <a:t>никому свой пароль .</a:t>
            </a:r>
            <a:endParaRPr/>
          </a:p>
          <a:p>
            <a:pPr marL="0" indent="0">
              <a:buNone/>
              <a:defRPr/>
            </a:pPr>
            <a:r>
              <a:rPr lang="ru-RU" sz="2000">
                <a:latin typeface="Times New Roman"/>
                <a:cs typeface="Times New Roman"/>
              </a:rPr>
              <a:t>9</a:t>
            </a:r>
            <a:r>
              <a:rPr lang="ru-RU" sz="2000" b="0" i="0">
                <a:latin typeface="Times New Roman"/>
                <a:cs typeface="Times New Roman"/>
              </a:rPr>
              <a:t>.Старайтесь использовать для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паролей</a:t>
            </a:r>
            <a:r>
              <a:rPr lang="ru-RU" sz="2000" b="0" i="0">
                <a:latin typeface="Times New Roman"/>
                <a:cs typeface="Times New Roman"/>
              </a:rPr>
              <a:t> трудно запоминаемый набор цифр и букв.</a:t>
            </a:r>
            <a:endParaRPr/>
          </a:p>
          <a:p>
            <a:pPr marL="0" indent="0">
              <a:buNone/>
              <a:defRPr/>
            </a:pPr>
            <a:r>
              <a:rPr lang="ru-RU" sz="2000" b="0" i="0">
                <a:latin typeface="Times New Roman"/>
                <a:cs typeface="Times New Roman"/>
              </a:rPr>
              <a:t>10.При  общении  в  Интернет  </a:t>
            </a:r>
            <a:r>
              <a:rPr lang="ru-RU" sz="2000" b="0" i="0">
                <a:solidFill>
                  <a:srgbClr val="FF0000"/>
                </a:solidFill>
                <a:latin typeface="Times New Roman"/>
                <a:cs typeface="Times New Roman"/>
              </a:rPr>
              <a:t>не  указывать  свои  личные  данные</a:t>
            </a:r>
            <a:r>
              <a:rPr lang="ru-RU" sz="2000" b="0" i="0">
                <a:latin typeface="Times New Roman"/>
                <a:cs typeface="Times New Roman"/>
              </a:rPr>
              <a:t>,  а использовать</a:t>
            </a:r>
            <a:endParaRPr/>
          </a:p>
          <a:p>
            <a:pPr marL="0" indent="0">
              <a:buNone/>
              <a:defRPr/>
            </a:pPr>
            <a:endParaRPr lang="ru-RU" sz="240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359877" y="1122363"/>
            <a:ext cx="9308123" cy="40163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4000">
                <a:latin typeface="Times New Roman"/>
                <a:cs typeface="Times New Roman"/>
              </a:rPr>
              <a:t>Синквейн</a:t>
            </a:r>
            <a:endParaRPr lang="ru-RU" sz="4000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961292" y="1524000"/>
            <a:ext cx="10550769" cy="5134708"/>
          </a:xfrm>
        </p:spPr>
        <p:txBody>
          <a:bodyPr>
            <a:normAutofit fontScale="92500"/>
          </a:bodyPr>
          <a:lstStyle/>
          <a:p>
            <a:pPr algn="l">
              <a:defRPr/>
            </a:pPr>
            <a:r>
              <a:rPr lang="ru-RU" b="0" i="0">
                <a:solidFill>
                  <a:srgbClr val="2B2B2B"/>
                </a:solidFill>
                <a:latin typeface="calibri"/>
              </a:rPr>
              <a:t>1 строка – одно существительное, выражающее главную тему </a:t>
            </a:r>
            <a:r>
              <a:rPr lang="ru-RU" b="0" i="0">
                <a:solidFill>
                  <a:srgbClr val="2B2B2B"/>
                </a:solidFill>
                <a:latin typeface="calibri"/>
              </a:rPr>
              <a:t>cинквейна</a:t>
            </a:r>
            <a:r>
              <a:rPr lang="ru-RU" b="0" i="0">
                <a:solidFill>
                  <a:srgbClr val="2B2B2B"/>
                </a:solidFill>
                <a:latin typeface="calibri"/>
              </a:rPr>
              <a:t>.</a:t>
            </a:r>
            <a:endParaRPr/>
          </a:p>
          <a:p>
            <a:pPr algn="l">
              <a:defRPr/>
            </a:pPr>
            <a:r>
              <a:rPr lang="ru-RU" b="0" i="0">
                <a:solidFill>
                  <a:srgbClr val="2B2B2B"/>
                </a:solidFill>
                <a:latin typeface="calibri"/>
              </a:rPr>
              <a:t>2 строка – два прилагательных, выражающих главную мысль.</a:t>
            </a:r>
            <a:endParaRPr/>
          </a:p>
          <a:p>
            <a:pPr algn="l">
              <a:defRPr/>
            </a:pPr>
            <a:r>
              <a:rPr lang="ru-RU" b="0" i="0">
                <a:solidFill>
                  <a:srgbClr val="2B2B2B"/>
                </a:solidFill>
                <a:latin typeface="calibri"/>
              </a:rPr>
              <a:t>3 строка – три глагола, описывающие действия в рамках темы.</a:t>
            </a:r>
            <a:endParaRPr/>
          </a:p>
          <a:p>
            <a:pPr algn="l">
              <a:defRPr/>
            </a:pPr>
            <a:r>
              <a:rPr lang="ru-RU" b="0" i="0">
                <a:solidFill>
                  <a:srgbClr val="2B2B2B"/>
                </a:solidFill>
                <a:latin typeface="calibri"/>
              </a:rPr>
              <a:t>4 строка – фраза, несущая определенный смысл.</a:t>
            </a:r>
            <a:endParaRPr/>
          </a:p>
          <a:p>
            <a:pPr algn="l">
              <a:defRPr/>
            </a:pPr>
            <a:r>
              <a:rPr lang="ru-RU" b="0" i="0">
                <a:solidFill>
                  <a:srgbClr val="2B2B2B"/>
                </a:solidFill>
                <a:latin typeface="calibri"/>
              </a:rPr>
              <a:t>5 строка – заключение в форме существительного (ассоциация с первым словом).</a:t>
            </a:r>
            <a:endParaRPr/>
          </a:p>
          <a:p>
            <a:pPr>
              <a:defRPr/>
            </a:pPr>
            <a:br>
              <a:rPr lang="ru-RU">
                <a:latin typeface="Times New Roman"/>
                <a:cs typeface="Times New Roman"/>
              </a:rPr>
            </a:br>
            <a:r>
              <a:rPr lang="ru-RU">
                <a:latin typeface="Times New Roman"/>
                <a:cs typeface="Times New Roman"/>
              </a:rPr>
              <a:t>КЛАВИАТУРА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БЕЛАЯ  БЕЗПРОВОДНАЯ 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РАБОТАЕТ ПЕЧАТАЕТ СТУЧИТ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ВОТ ГДЕ ПАЛЬЦАМ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ФИЗКУЛЬТУРА</a:t>
            </a:r>
            <a:endParaRPr/>
          </a:p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ТРЕНАЖЕР</a:t>
            </a:r>
            <a:endParaRPr lang="ru-RU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2039813" y="351693"/>
            <a:ext cx="8628185" cy="98473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>
                <a:latin typeface="Times New Roman"/>
                <a:cs typeface="Times New Roman"/>
              </a:rPr>
              <a:t>Помните ! </a:t>
            </a:r>
            <a:endParaRPr lang="ru-RU">
              <a:latin typeface="Times New Roman"/>
              <a:cs typeface="Times New Roman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328247" y="2110154"/>
            <a:ext cx="11441722" cy="314764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 b="0" i="0">
                <a:latin typeface="Times New Roman"/>
                <a:cs typeface="Times New Roman"/>
              </a:rPr>
              <a:t>Интернет  </a:t>
            </a:r>
            <a:r>
              <a:rPr lang="ru-RU" sz="3600" i="0">
                <a:latin typeface="Times New Roman"/>
                <a:cs typeface="Times New Roman"/>
              </a:rPr>
              <a:t>может быть прекрасным и полезным средством для обучения</a:t>
            </a:r>
            <a:r>
              <a:rPr lang="ru-RU" sz="3600" b="0" i="0">
                <a:latin typeface="Times New Roman"/>
                <a:cs typeface="Times New Roman"/>
              </a:rPr>
              <a:t>, отдыха или </a:t>
            </a:r>
            <a:r>
              <a:rPr lang="ru-RU" sz="3600" i="0">
                <a:latin typeface="Times New Roman"/>
                <a:cs typeface="Times New Roman"/>
              </a:rPr>
              <a:t>общения</a:t>
            </a:r>
            <a:r>
              <a:rPr lang="ru-RU" sz="3600" b="0" i="0">
                <a:latin typeface="Times New Roman"/>
                <a:cs typeface="Times New Roman"/>
              </a:rPr>
              <a:t> с друзьями.</a:t>
            </a:r>
            <a:endParaRPr/>
          </a:p>
          <a:p>
            <a:pPr>
              <a:defRPr/>
            </a:pPr>
            <a:r>
              <a:rPr lang="ru-RU" sz="3600" b="0" i="0">
                <a:latin typeface="Times New Roman"/>
                <a:cs typeface="Times New Roman"/>
              </a:rPr>
              <a:t> Но – как и реальный мир – Сеть тоже </a:t>
            </a:r>
            <a:r>
              <a:rPr lang="ru-RU" sz="3600" i="0">
                <a:latin typeface="Times New Roman"/>
                <a:cs typeface="Times New Roman"/>
              </a:rPr>
              <a:t>может</a:t>
            </a:r>
            <a:r>
              <a:rPr lang="ru-RU" sz="3600" b="0" i="0">
                <a:latin typeface="Times New Roman"/>
                <a:cs typeface="Times New Roman"/>
              </a:rPr>
              <a:t> </a:t>
            </a:r>
            <a:r>
              <a:rPr lang="ru-RU" sz="3600" i="0">
                <a:latin typeface="Times New Roman"/>
                <a:cs typeface="Times New Roman"/>
              </a:rPr>
              <a:t>быть</a:t>
            </a:r>
            <a:r>
              <a:rPr lang="ru-RU" sz="3600" b="0" i="0">
                <a:latin typeface="Times New Roman"/>
                <a:cs typeface="Times New Roman"/>
              </a:rPr>
              <a:t> опасна! </a:t>
            </a:r>
            <a:endParaRPr lang="ru-RU" sz="3600">
              <a:latin typeface="Times New Roman"/>
              <a:cs typeface="Times New Roman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R7-Office/2024.1.1.375</Application>
  <DocSecurity>0</DocSecurity>
  <PresentationFormat>Широкоэкранный</PresentationFormat>
  <Paragraphs>0</Paragraphs>
  <Slides>13</Slides>
  <Notes>13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Theme 1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Manager/>
  <Company>SPecialiST RePack</Company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Киберугрозы:основные методы защиты</dc:title>
  <dc:subject/>
  <dc:creator>USER</dc:creator>
  <cp:keywords/>
  <dc:description/>
  <dc:identifier/>
  <dc:language/>
  <cp:lastModifiedBy>Виктория Петрова</cp:lastModifiedBy>
  <cp:revision>28</cp:revision>
  <dcterms:created xsi:type="dcterms:W3CDTF">2022-10-29T01:29:11Z</dcterms:created>
  <dcterms:modified xsi:type="dcterms:W3CDTF">2026-08-20T11:33:54Z</dcterms:modified>
  <cp:category/>
  <cp:contentStatus/>
  <cp:version/>
</cp:coreProperties>
</file>