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3" r:id="rId3"/>
    <p:sldId id="257" r:id="rId4"/>
    <p:sldId id="258" r:id="rId5"/>
    <p:sldId id="259" r:id="rId6"/>
    <p:sldId id="260" r:id="rId7"/>
    <p:sldId id="261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B4C71EC6-210F-42DE-9C53-41977AD35B3D}" type="datetimeFigureOut">
              <a:rPr lang="ru-RU" smtClean="0"/>
              <a:t>20.08.2026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20.08.2026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20.08.2026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20.08.2026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71600" y="3068960"/>
            <a:ext cx="6400800" cy="1295400"/>
          </a:xfrm>
        </p:spPr>
        <p:txBody>
          <a:bodyPr>
            <a:normAutofit fontScale="90000"/>
          </a:bodyPr>
          <a:lstStyle/>
          <a:p>
            <a:br>
              <a:rPr lang="ru-RU" dirty="0"/>
            </a:br>
            <a:r>
              <a:rPr lang="en-US" dirty="0"/>
              <a:t>Web</a:t>
            </a:r>
            <a:r>
              <a:rPr lang="ru-RU" dirty="0"/>
              <a:t> Сайты Статистические и динамические </a:t>
            </a:r>
            <a:r>
              <a:rPr lang="en-US" dirty="0"/>
              <a:t>Web-</a:t>
            </a:r>
            <a:r>
              <a:rPr lang="ru-RU" dirty="0"/>
              <a:t>страницы</a:t>
            </a:r>
            <a:br>
              <a:rPr lang="ru-RU" dirty="0"/>
            </a:br>
            <a:r>
              <a:rPr lang="ru-RU" dirty="0"/>
              <a:t>Клиента-серверная архитектура.</a:t>
            </a:r>
          </a:p>
        </p:txBody>
      </p:sp>
    </p:spTree>
    <p:extLst>
      <p:ext uri="{BB962C8B-B14F-4D97-AF65-F5344CB8AC3E}">
        <p14:creationId xmlns:p14="http://schemas.microsoft.com/office/powerpoint/2010/main" val="24493280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D348679-24D1-4147-9D51-E141D2D68228}"/>
              </a:ext>
            </a:extLst>
          </p:cNvPr>
          <p:cNvSpPr txBox="1"/>
          <p:nvPr/>
        </p:nvSpPr>
        <p:spPr>
          <a:xfrm>
            <a:off x="1547664" y="1484784"/>
            <a:ext cx="6624736" cy="17113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ru-RU" sz="1800" b="1" u="sng" dirty="0"/>
              <a:t>Web-</a:t>
            </a:r>
            <a:r>
              <a:rPr lang="ru-RU" altLang="ru-RU" sz="1800" b="1" u="sng" dirty="0"/>
              <a:t>сайт</a:t>
            </a:r>
            <a:r>
              <a:rPr lang="ru-RU" altLang="ru-RU" sz="1800" dirty="0"/>
              <a:t> – это электронный интерактивный документ, состоящий из </a:t>
            </a:r>
            <a:r>
              <a:rPr lang="en-US" altLang="ru-RU" sz="1800" dirty="0"/>
              <a:t>web-</a:t>
            </a:r>
            <a:r>
              <a:rPr lang="ru-RU" altLang="ru-RU" sz="1800" dirty="0"/>
              <a:t>страниц, объединенных гиперссылками. </a:t>
            </a:r>
            <a:r>
              <a:rPr lang="en-US" altLang="ru-RU" sz="1800" dirty="0"/>
              <a:t>Web-</a:t>
            </a:r>
            <a:r>
              <a:rPr lang="ru-RU" altLang="ru-RU" sz="1800" dirty="0"/>
              <a:t>страницы могут содержать мультимедийные и динамические объекты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53443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44965" y="2420888"/>
            <a:ext cx="6400800" cy="3048001"/>
          </a:xfrm>
        </p:spPr>
        <p:txBody>
          <a:bodyPr/>
          <a:lstStyle/>
          <a:p>
            <a:pPr indent="0">
              <a:buNone/>
            </a:pPr>
            <a:r>
              <a:rPr lang="ru-RU" dirty="0"/>
              <a:t>Страницы делятся на статические и динамические по поведению документа в браузере. С другой стороны эти понятия часто используют и в другом смысле. Документы также делятся на статические и динамические по способу создания документа.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22280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0">
              <a:buNone/>
            </a:pPr>
            <a:r>
              <a:rPr lang="ru-RU" dirty="0"/>
              <a:t>Статические - означает, что страница выглядит всегда одинаково, на зависимо от действий пользователя. Например, меню организованно ссылками на отдельные страницы, а не выпадающим списком.</a:t>
            </a:r>
          </a:p>
        </p:txBody>
      </p:sp>
    </p:spTree>
    <p:extLst>
      <p:ext uri="{BB962C8B-B14F-4D97-AF65-F5344CB8AC3E}">
        <p14:creationId xmlns:p14="http://schemas.microsoft.com/office/powerpoint/2010/main" val="22753637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0">
              <a:buNone/>
            </a:pPr>
            <a:r>
              <a:rPr lang="ru-RU" dirty="0"/>
              <a:t>Динамические </a:t>
            </a:r>
            <a:r>
              <a:rPr lang="ru-RU" dirty="0" err="1"/>
              <a:t>html</a:t>
            </a:r>
            <a:r>
              <a:rPr lang="ru-RU" dirty="0"/>
              <a:t> страницы</a:t>
            </a:r>
            <a:br>
              <a:rPr lang="ru-RU" dirty="0"/>
            </a:br>
            <a:r>
              <a:rPr lang="ru-RU" dirty="0"/>
              <a:t>Эти страницы уже могут реагировать на действия пользователя и изменяться. Например, при щелчке по тексту может показываться всплывающий блок текста с переводом слова. Кстати, именно так реализован один из </a:t>
            </a:r>
            <a:r>
              <a:rPr lang="ru-RU" dirty="0" err="1"/>
              <a:t>плугинов</a:t>
            </a:r>
            <a:r>
              <a:rPr lang="ru-RU" dirty="0"/>
              <a:t>-переводчиков для браузера </a:t>
            </a:r>
            <a:r>
              <a:rPr lang="ru-RU" dirty="0" err="1"/>
              <a:t>Firefox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42576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0">
              <a:buNone/>
            </a:pPr>
            <a:r>
              <a:rPr lang="ru-RU" dirty="0"/>
              <a:t>Динамика на веб страницах реализована при помощи скриптов, </a:t>
            </a:r>
            <a:r>
              <a:rPr lang="ru-RU" b="1" dirty="0"/>
              <a:t>которые выполняются браузером.</a:t>
            </a:r>
            <a:r>
              <a:rPr lang="ru-RU" dirty="0"/>
              <a:t> Многие элементы языка </a:t>
            </a:r>
            <a:r>
              <a:rPr lang="ru-RU" dirty="0" err="1"/>
              <a:t>html</a:t>
            </a:r>
            <a:r>
              <a:rPr lang="ru-RU" dirty="0"/>
              <a:t> поддерживают определение обработчиков событий. Например, можно задать обработку события "нажатия кнопки мыши" на картинке. Тогда если пользователь кликнет на эту картинку, вызовется определенный для этого обработчик.</a:t>
            </a:r>
          </a:p>
        </p:txBody>
      </p:sp>
    </p:spTree>
    <p:extLst>
      <p:ext uri="{BB962C8B-B14F-4D97-AF65-F5344CB8AC3E}">
        <p14:creationId xmlns:p14="http://schemas.microsoft.com/office/powerpoint/2010/main" val="22426223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0">
              <a:buNone/>
            </a:pPr>
            <a:r>
              <a:rPr lang="ru-RU" dirty="0"/>
              <a:t>Самый распространенный язык для создания динамики веб страниц - это </a:t>
            </a:r>
            <a:r>
              <a:rPr lang="ru-RU" dirty="0" err="1"/>
              <a:t>JavaScript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111266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31640" y="2204864"/>
            <a:ext cx="6912768" cy="3048001"/>
          </a:xfrm>
        </p:spPr>
        <p:txBody>
          <a:bodyPr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ru-RU" sz="1600" dirty="0"/>
              <a:t>Существует несколько языков программирования, на которых могут писать скрипты, которые генерируют "динамические" страницы. Самые распространенные из них:</a:t>
            </a:r>
          </a:p>
          <a:p>
            <a:pPr>
              <a:lnSpc>
                <a:spcPct val="100000"/>
              </a:lnSpc>
            </a:pPr>
            <a:r>
              <a:rPr lang="ru-RU" sz="1600" dirty="0" err="1"/>
              <a:t>Perl</a:t>
            </a:r>
            <a:endParaRPr lang="ru-RU" sz="1600" dirty="0"/>
          </a:p>
          <a:p>
            <a:pPr>
              <a:lnSpc>
                <a:spcPct val="100000"/>
              </a:lnSpc>
            </a:pPr>
            <a:r>
              <a:rPr lang="ru-RU" sz="1600" dirty="0"/>
              <a:t>SSI</a:t>
            </a:r>
          </a:p>
          <a:p>
            <a:pPr>
              <a:lnSpc>
                <a:spcPct val="100000"/>
              </a:lnSpc>
            </a:pPr>
            <a:r>
              <a:rPr lang="ru-RU" sz="1600" dirty="0"/>
              <a:t>PHP</a:t>
            </a:r>
          </a:p>
          <a:p>
            <a:pPr>
              <a:lnSpc>
                <a:spcPct val="100000"/>
              </a:lnSpc>
            </a:pPr>
            <a:r>
              <a:rPr lang="ru-RU" sz="1600" dirty="0"/>
              <a:t>ASP</a:t>
            </a:r>
          </a:p>
          <a:p>
            <a:pPr>
              <a:lnSpc>
                <a:spcPct val="100000"/>
              </a:lnSpc>
            </a:pPr>
            <a:r>
              <a:rPr lang="ru-RU" sz="1600" dirty="0" err="1"/>
              <a:t>Python</a:t>
            </a:r>
            <a:endParaRPr lang="ru-RU" sz="1600" dirty="0"/>
          </a:p>
          <a:p>
            <a:pPr>
              <a:lnSpc>
                <a:spcPct val="100000"/>
              </a:lnSpc>
            </a:pPr>
            <a:r>
              <a:rPr lang="ru-RU" sz="1600" dirty="0" err="1"/>
              <a:t>Java</a:t>
            </a:r>
            <a:endParaRPr lang="ru-RU" sz="1600" dirty="0"/>
          </a:p>
          <a:p>
            <a:pPr>
              <a:lnSpc>
                <a:spcPct val="100000"/>
              </a:lnSpc>
            </a:pPr>
            <a:r>
              <a:rPr lang="ru-RU" sz="1600" dirty="0"/>
              <a:t>Бинарный код (программа на Си или С++ скомпилированная в исполняемый код)</a:t>
            </a:r>
          </a:p>
          <a:p>
            <a:pPr indent="0">
              <a:buNone/>
            </a:pP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4989811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20200AF-FCCB-4497-822F-CBC1255851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72708" y="2708920"/>
            <a:ext cx="6598584" cy="1791962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sz="1900" b="1" i="0" dirty="0">
                <a:solidFill>
                  <a:schemeClr val="tx1"/>
                </a:solidFill>
              </a:rPr>
              <a:t>Что такое клиент-серверная архитектура?</a:t>
            </a:r>
          </a:p>
          <a:p>
            <a:pPr algn="just"/>
            <a:endParaRPr lang="ru-RU" sz="1600" i="0" dirty="0">
              <a:solidFill>
                <a:schemeClr val="tx1"/>
              </a:solidFill>
            </a:endParaRPr>
          </a:p>
          <a:p>
            <a:pPr algn="just"/>
            <a:r>
              <a:rPr lang="ru-RU" sz="1600" i="0" dirty="0">
                <a:solidFill>
                  <a:schemeClr val="tx1"/>
                </a:solidFill>
              </a:rPr>
              <a:t>Общий принцип клиент-серверной архитектуры простой: клиент запрашивает данные → сервер обрабатывает запрос → сервер обращается к базе данных (если нужно) → возвращает результат клиенту.</a:t>
            </a:r>
          </a:p>
        </p:txBody>
      </p:sp>
    </p:spTree>
    <p:extLst>
      <p:ext uri="{BB962C8B-B14F-4D97-AF65-F5344CB8AC3E}">
        <p14:creationId xmlns:p14="http://schemas.microsoft.com/office/powerpoint/2010/main" val="40585404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98A8B0-D077-4190-81A1-7AE73D478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0E1CE70-448E-4ED7-BFE7-83555BE42112}"/>
              </a:ext>
            </a:extLst>
          </p:cNvPr>
          <p:cNvSpPr txBox="1"/>
          <p:nvPr/>
        </p:nvSpPr>
        <p:spPr>
          <a:xfrm>
            <a:off x="1043608" y="2556890"/>
            <a:ext cx="698477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b="0" i="0" dirty="0">
                <a:effectLst/>
                <a:latin typeface="Yandex Sans Text"/>
              </a:rPr>
              <a:t>Клиент-серверная архитектура — это модель взаимодействия, в которой есть три ключевых участника: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effectLst/>
                <a:latin typeface="Yandex Sans Text"/>
              </a:rPr>
              <a:t> Клиент — программа, с которой пользователь работает напрямую (чаще всего это браузер или мобильное приложение).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effectLst/>
                <a:latin typeface="Yandex Sans Text"/>
              </a:rPr>
              <a:t> Сервер — мощный компьютер, принимающий запросы, обрабатывающий их и отправляющий ответы.</a:t>
            </a:r>
          </a:p>
          <a:p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78266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D0B1D3-24E6-44ED-B958-16975443F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F72E62-3A18-41E3-B52C-7A91D99CE22F}"/>
              </a:ext>
            </a:extLst>
          </p:cNvPr>
          <p:cNvSpPr txBox="1"/>
          <p:nvPr/>
        </p:nvSpPr>
        <p:spPr>
          <a:xfrm>
            <a:off x="1259632" y="2348880"/>
            <a:ext cx="6750496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effectLst/>
                <a:latin typeface="Yandex Sans Text"/>
              </a:rPr>
              <a:t> База данных (БД) — хранилище, где лежит вся информация, с которой работает сервер: пользователи, товары, заказы, сообщения и т. д.</a:t>
            </a:r>
          </a:p>
          <a:p>
            <a:pPr algn="l"/>
            <a:r>
              <a:rPr lang="ru-RU" b="0" i="0" dirty="0">
                <a:effectLst/>
                <a:latin typeface="Yandex Sans Text"/>
              </a:rPr>
              <a:t>База может жить внутри сервера — и тогда это называют двухуровневой архитектурой. А может быть вынесена отдельно, на другой машине или даже в облако, — тогда получается трёхуровневая архитектура.</a:t>
            </a:r>
          </a:p>
          <a:p>
            <a:pPr algn="l"/>
            <a:r>
              <a:rPr lang="ru-RU" b="0" i="0" dirty="0">
                <a:effectLst/>
                <a:latin typeface="Yandex Sans Text"/>
              </a:rPr>
              <a:t>Во втором случае система работает стабильнее и безопаснее: сервер занимается логикой, а база — хранением. Каждый делает своё дело, как и положено в хорошей команде.</a:t>
            </a:r>
          </a:p>
        </p:txBody>
      </p:sp>
    </p:spTree>
    <p:extLst>
      <p:ext uri="{BB962C8B-B14F-4D97-AF65-F5344CB8AC3E}">
        <p14:creationId xmlns:p14="http://schemas.microsoft.com/office/powerpoint/2010/main" val="42546129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9DE3F86-C074-415B-9E64-60FDE9233E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113" b="97806" l="2074" r="99188">
                        <a14:foregroundMark x1="6492" y1="6113" x2="6222" y2="13793"/>
                        <a14:foregroundMark x1="6492" y1="41536" x2="6673" y2="49687"/>
                        <a14:foregroundMark x1="6943" y1="54545" x2="7574" y2="54232"/>
                        <a14:foregroundMark x1="12624" y1="54389" x2="12624" y2="54389"/>
                        <a14:foregroundMark x1="2074" y1="43103" x2="2074" y2="50157"/>
                        <a14:foregroundMark x1="3427" y1="80721" x2="9558" y2="85580"/>
                        <a14:foregroundMark x1="9558" y1="85580" x2="9739" y2="85737"/>
                        <a14:foregroundMark x1="18034" y1="68025" x2="24527" y2="68025"/>
                        <a14:foregroundMark x1="24527" y1="68025" x2="25518" y2="68025"/>
                        <a14:foregroundMark x1="15870" y1="68025" x2="29576" y2="67868"/>
                        <a14:foregroundMark x1="16682" y1="67398" x2="28794" y2="66656"/>
                        <a14:foregroundMark x1="33995" y1="45768" x2="33995" y2="45768"/>
                        <a14:foregroundMark x1="10557" y1="11605" x2="9558" y2="10188"/>
                        <a14:foregroundMark x1="12743" y1="14706" x2="10617" y2="11690"/>
                        <a14:foregroundMark x1="19948" y1="24926" x2="16960" y2="20687"/>
                        <a14:foregroundMark x1="28674" y1="37304" x2="21631" y2="27313"/>
                        <a14:foregroundMark x1="4238" y1="21944" x2="7845" y2="21944"/>
                        <a14:foregroundMark x1="3877" y1="60815" x2="10189" y2="60188"/>
                        <a14:foregroundMark x1="7845" y1="60345" x2="11452" y2="60345"/>
                        <a14:foregroundMark x1="3877" y1="97962" x2="11632" y2="97649"/>
                        <a14:foregroundMark x1="11632" y1="97649" x2="5140" y2="97962"/>
                        <a14:foregroundMark x1="5140" y1="97962" x2="9739" y2="97962"/>
                        <a14:foregroundMark x1="18846" y1="30878" x2="20830" y2="30094"/>
                        <a14:foregroundMark x1="25248" y1="29781" x2="29847" y2="30408"/>
                        <a14:foregroundMark x1="27863" y1="29467" x2="29125" y2="29467"/>
                        <a14:foregroundMark x1="29125" y1="37147" x2="33814" y2="45768"/>
                        <a14:foregroundMark x1="33814" y1="45768" x2="31109" y2="45925"/>
                        <a14:foregroundMark x1="16501" y1="45925" x2="25338" y2="46082"/>
                        <a14:foregroundMark x1="25338" y1="46082" x2="18305" y2="45768"/>
                        <a14:foregroundMark x1="12263" y1="45925" x2="13706" y2="46395"/>
                        <a14:foregroundMark x1="12444" y1="46395" x2="14788" y2="45768"/>
                        <a14:foregroundMark x1="12353" y1="46082" x2="13706" y2="45925"/>
                        <a14:foregroundMark x1="16501" y1="46395" x2="25609" y2="47179"/>
                        <a14:foregroundMark x1="25609" y1="47179" x2="17674" y2="45455"/>
                        <a14:foregroundMark x1="17674" y1="45455" x2="24707" y2="46238"/>
                        <a14:foregroundMark x1="24707" y1="46238" x2="17764" y2="46708"/>
                        <a14:foregroundMark x1="17764" y1="46708" x2="27142" y2="47022"/>
                        <a14:foregroundMark x1="27142" y1="47022" x2="25338" y2="45925"/>
                        <a14:foregroundMark x1="16141" y1="45455" x2="16141" y2="47492"/>
                        <a14:foregroundMark x1="24707" y1="45141" x2="27142" y2="45141"/>
                        <a14:foregroundMark x1="41749" y1="46552" x2="45356" y2="45925"/>
                        <a14:foregroundMark x1="43463" y1="37461" x2="37692" y2="42163"/>
                        <a14:foregroundMark x1="37692" y1="42163" x2="44004" y2="50627"/>
                        <a14:foregroundMark x1="44004" y1="50627" x2="46078" y2="40125"/>
                        <a14:foregroundMark x1="46078" y1="40125" x2="43012" y2="37931"/>
                        <a14:foregroundMark x1="46078" y1="41536" x2="46709" y2="43103"/>
                        <a14:foregroundMark x1="49865" y1="41536" x2="58972" y2="41379"/>
                        <a14:foregroundMark x1="58972" y1="41379" x2="50676" y2="41536"/>
                        <a14:foregroundMark x1="70784" y1="41066" x2="69973" y2="50157"/>
                        <a14:foregroundMark x1="95942" y1="40439" x2="96573" y2="48903"/>
                        <a14:foregroundMark x1="94680" y1="59561" x2="93417" y2="62382"/>
                        <a14:foregroundMark x1="91614" y1="41850" x2="76916" y2="41693"/>
                        <a14:foregroundMark x1="89540" y1="39342" x2="79892" y2="39655"/>
                        <a14:foregroundMark x1="79892" y1="39655" x2="89450" y2="39028"/>
                        <a14:foregroundMark x1="89450" y1="39028" x2="77908" y2="38715"/>
                        <a14:foregroundMark x1="86655" y1="36677" x2="85753" y2="35893"/>
                        <a14:foregroundMark x1="87827" y1="36207" x2="80974" y2="36364"/>
                        <a14:foregroundMark x1="80974" y1="36364" x2="83859" y2="36207"/>
                        <a14:foregroundMark x1="76555" y1="39028" x2="90532" y2="38871"/>
                        <a14:foregroundMark x1="90532" y1="38871" x2="89901" y2="38871"/>
                        <a14:foregroundMark x1="91253" y1="38088" x2="88638" y2="38245"/>
                        <a14:foregroundMark x1="80794" y1="35893" x2="82687" y2="35423"/>
                        <a14:foregroundMark x1="95131" y1="58621" x2="98270" y2="59227"/>
                        <a14:foregroundMark x1="96573" y1="60188" x2="95131" y2="60188"/>
                        <a14:foregroundMark x1="96483" y1="60031" x2="98738" y2="59875"/>
                        <a14:foregroundMark x1="85122" y1="35110" x2="87376" y2="35423"/>
                        <a14:foregroundMark x1="78539" y1="38245" x2="79351" y2="37618"/>
                        <a14:foregroundMark x1="77187" y1="41693" x2="77187" y2="41693"/>
                        <a14:foregroundMark x1="85302" y1="35423" x2="83048" y2="35737"/>
                        <a14:foregroundMark x1="79711" y1="38871" x2="76285" y2="38871"/>
                        <a14:foregroundMark x1="68530" y1="61755" x2="67178" y2="60658"/>
                        <a14:foregroundMark x1="72768" y1="60188" x2="67899" y2="60188"/>
                        <a14:foregroundMark x1="73129" y1="61599" x2="67719" y2="61285"/>
                        <a14:foregroundMark x1="57710" y1="51724" x2="53652" y2="52194"/>
                        <a14:foregroundMark x1="57529" y1="51724" x2="53922" y2="51567"/>
                        <a14:foregroundMark x1="57980" y1="52038" x2="54283" y2="52351"/>
                        <a14:foregroundMark x1="62489" y1="41379" x2="55546" y2="42476"/>
                        <a14:foregroundMark x1="62669" y1="40909" x2="49053" y2="41536"/>
                        <a14:foregroundMark x1="50676" y1="40909" x2="58251" y2="40282"/>
                        <a14:foregroundMark x1="58251" y1="40282" x2="59243" y2="40282"/>
                        <a14:foregroundMark x1="48693" y1="40439" x2="49865" y2="39498"/>
                        <a14:foregroundMark x1="80613" y1="52821" x2="84941" y2="52978"/>
                        <a14:foregroundMark x1="80794" y1="52508" x2="84851" y2="52194"/>
                        <a14:foregroundMark x1="81064" y1="51724" x2="87106" y2="52194"/>
                        <a14:foregroundMark x1="83769" y1="53135" x2="87286" y2="53135"/>
                        <a14:foregroundMark x1="86564" y1="51567" x2="86564" y2="53448"/>
                        <a14:foregroundMark x1="26932" y1="62498" x2="25518" y2="65204"/>
                        <a14:foregroundMark x1="34445" y1="48119" x2="26954" y2="62456"/>
                        <a14:backgroundMark x1="11993" y1="15987" x2="16592" y2="21317"/>
                        <a14:backgroundMark x1="10009" y1="14890" x2="10370" y2="12539"/>
                        <a14:backgroundMark x1="19116" y1="26803" x2="21371" y2="27900"/>
                        <a14:backgroundMark x1="29396" y1="63793" x2="27863" y2="64577"/>
                        <a14:backgroundMark x1="99008" y1="57524" x2="99729" y2="57837"/>
                      </a14:backgroundRemoval>
                    </a14:imgEffect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50731" y="1020031"/>
            <a:ext cx="4842538" cy="278587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2015345-BE3A-4C08-BC67-B3D6E258185E}"/>
              </a:ext>
            </a:extLst>
          </p:cNvPr>
          <p:cNvSpPr txBox="1"/>
          <p:nvPr/>
        </p:nvSpPr>
        <p:spPr>
          <a:xfrm>
            <a:off x="1475656" y="4005064"/>
            <a:ext cx="667848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600" b="0" i="0" dirty="0">
                <a:effectLst/>
                <a:latin typeface="Yandex Sans Text"/>
              </a:rPr>
              <a:t>Например, вы заходите в интернет-магазин. Клиент (браузер) запрашивает список товаров. Сервер принимает запрос, достаёт нужные данные из базы и отправляет их обратно, чтобы вы увидели каталог.</a:t>
            </a:r>
          </a:p>
          <a:p>
            <a:pPr algn="l"/>
            <a:r>
              <a:rPr lang="ru-RU" sz="1600" b="0" i="0" dirty="0">
                <a:effectLst/>
                <a:latin typeface="Yandex Sans Text"/>
              </a:rPr>
              <a:t>Эта схема масштабируется, она понятна и универсальна — по ней работают и простые сайты-визитки, и огромные платформы вроде маркетплейсов или банковских систем.</a:t>
            </a:r>
          </a:p>
        </p:txBody>
      </p:sp>
    </p:spTree>
    <p:extLst>
      <p:ext uri="{BB962C8B-B14F-4D97-AF65-F5344CB8AC3E}">
        <p14:creationId xmlns:p14="http://schemas.microsoft.com/office/powerpoint/2010/main" val="10091515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FFE7343-E390-4561-AFEA-7D1C0EC2E3ED}"/>
              </a:ext>
            </a:extLst>
          </p:cNvPr>
          <p:cNvSpPr txBox="1"/>
          <p:nvPr/>
        </p:nvSpPr>
        <p:spPr>
          <a:xfrm>
            <a:off x="1259632" y="1700808"/>
            <a:ext cx="6858000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b="0" i="0" dirty="0">
                <a:effectLst/>
                <a:latin typeface="Steinbeck"/>
              </a:rPr>
              <a:t>Клиент и сервер — кто они?</a:t>
            </a:r>
          </a:p>
          <a:p>
            <a:pPr algn="l"/>
            <a:r>
              <a:rPr lang="ru-RU" b="0" i="0" dirty="0">
                <a:effectLst/>
                <a:latin typeface="Yandex Sans Text"/>
              </a:rPr>
              <a:t>Клиент — это ваше устройство и программа на нём. Браузер, мобильное приложение, десктопная программа — всё это клиенты. Они инициируют диалог: «дай страницу», «сохрани фото», «переведи деньги». Клиент — это интерфейс, переводчик и посредник между пользователем и машинной логикой. Он делает взаимодействие простым, понятным и безопасным.</a:t>
            </a:r>
          </a:p>
          <a:p>
            <a:pPr algn="l"/>
            <a:r>
              <a:rPr lang="ru-RU" b="0" i="0" dirty="0">
                <a:effectLst/>
                <a:latin typeface="Yandex Sans Text"/>
              </a:rPr>
              <a:t>Сервер — это мощный компьютер (или целый парк машин), который принимает запросы, обрабатывает их и отправляет результат. По сути, он держит на себе всю «кухню»: базы данных, бизнес-логику, проверки, безопасность.</a:t>
            </a:r>
          </a:p>
        </p:txBody>
      </p:sp>
    </p:spTree>
    <p:extLst>
      <p:ext uri="{BB962C8B-B14F-4D97-AF65-F5344CB8AC3E}">
        <p14:creationId xmlns:p14="http://schemas.microsoft.com/office/powerpoint/2010/main" val="36357493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2EF14B2-307B-4331-B11E-6FFDCF2E8EB5}"/>
              </a:ext>
            </a:extLst>
          </p:cNvPr>
          <p:cNvSpPr txBox="1"/>
          <p:nvPr/>
        </p:nvSpPr>
        <p:spPr>
          <a:xfrm>
            <a:off x="1619672" y="2138558"/>
            <a:ext cx="590465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b="1" i="0" dirty="0">
                <a:effectLst/>
                <a:latin typeface="Steinbeck"/>
              </a:rPr>
              <a:t>Как работает клиент-серверное взаимодействие?</a:t>
            </a:r>
          </a:p>
          <a:p>
            <a:pPr algn="l"/>
            <a:endParaRPr lang="ru-RU" b="0" i="0" dirty="0">
              <a:effectLst/>
              <a:latin typeface="Steinbeck"/>
            </a:endParaRPr>
          </a:p>
          <a:p>
            <a:pPr algn="l"/>
            <a:r>
              <a:rPr lang="ru-RU" b="0" i="0" dirty="0">
                <a:effectLst/>
                <a:latin typeface="Yandex Sans Text"/>
              </a:rPr>
              <a:t>Клиент и сервер общаются по строго отлаженной схеме: один всегда инициирует запрос, другой отвечает. Это не просто «кто-то что-то отправил» — весь процесс идёт по правилам и через протоколы, которые гарантируют, что данные дойдут в правильном виде и в нужное время.</a:t>
            </a:r>
          </a:p>
        </p:txBody>
      </p:sp>
    </p:spTree>
    <p:extLst>
      <p:ext uri="{BB962C8B-B14F-4D97-AF65-F5344CB8AC3E}">
        <p14:creationId xmlns:p14="http://schemas.microsoft.com/office/powerpoint/2010/main" val="33936164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274921-B15D-48BC-99A6-8CDD4122E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7624" y="1916832"/>
            <a:ext cx="6400800" cy="685800"/>
          </a:xfrm>
        </p:spPr>
        <p:txBody>
          <a:bodyPr>
            <a:normAutofit fontScale="90000"/>
          </a:bodyPr>
          <a:lstStyle/>
          <a:p>
            <a:r>
              <a:rPr lang="ru-RU" sz="3100" b="0" i="0" dirty="0">
                <a:effectLst/>
                <a:latin typeface="Steinbeck"/>
              </a:rPr>
              <a:t>Схема обмена данными между клиентом и сервером</a:t>
            </a:r>
            <a:br>
              <a:rPr lang="ru-RU" b="0" i="0" dirty="0">
                <a:solidFill>
                  <a:srgbClr val="1B2B4C"/>
                </a:solidFill>
                <a:effectLst/>
                <a:latin typeface="Steinbeck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F9596B9-AF89-47F5-AF3F-FF3D028B891F}"/>
              </a:ext>
            </a:extLst>
          </p:cNvPr>
          <p:cNvSpPr txBox="1"/>
          <p:nvPr/>
        </p:nvSpPr>
        <p:spPr>
          <a:xfrm>
            <a:off x="1187624" y="2420888"/>
            <a:ext cx="6909812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+mj-lt"/>
              <a:buAutoNum type="arabicPeriod"/>
            </a:pPr>
            <a:r>
              <a:rPr lang="ru-RU" b="0" i="0" dirty="0">
                <a:effectLst/>
                <a:latin typeface="Yandex Sans Text"/>
              </a:rPr>
              <a:t>Клиент формирует запрос. Например, браузер шлёт серверу: «Отдай страницу /</a:t>
            </a:r>
            <a:r>
              <a:rPr lang="ru-RU" b="0" i="0" dirty="0" err="1">
                <a:effectLst/>
                <a:latin typeface="Yandex Sans Text"/>
              </a:rPr>
              <a:t>catalog</a:t>
            </a:r>
            <a:r>
              <a:rPr lang="ru-RU" b="0" i="0" dirty="0">
                <a:effectLst/>
                <a:latin typeface="Yandex Sans Text"/>
              </a:rPr>
              <a:t>».</a:t>
            </a:r>
          </a:p>
          <a:p>
            <a:pPr algn="l">
              <a:buFont typeface="+mj-lt"/>
              <a:buAutoNum type="arabicPeriod"/>
            </a:pPr>
            <a:r>
              <a:rPr lang="ru-RU" b="0" i="0" dirty="0">
                <a:effectLst/>
                <a:latin typeface="Yandex Sans Text"/>
              </a:rPr>
              <a:t>Запрос уходит по сети. Тут вступают в дело интернет-протоколы — они упаковывают данные и отправляют их по маршрутам.</a:t>
            </a:r>
          </a:p>
          <a:p>
            <a:pPr algn="l">
              <a:buFont typeface="+mj-lt"/>
              <a:buAutoNum type="arabicPeriod"/>
            </a:pPr>
            <a:r>
              <a:rPr lang="ru-RU" b="0" i="0" dirty="0">
                <a:effectLst/>
                <a:latin typeface="Yandex Sans Text"/>
              </a:rPr>
              <a:t>Сервер принимает и обрабатывает запрос. Если нужны данные, он обращается к базе данных: достаёт список товаров, проверяет логины, сохраняет сообщения и т. д.</a:t>
            </a:r>
          </a:p>
          <a:p>
            <a:pPr algn="l">
              <a:buFont typeface="+mj-lt"/>
              <a:buAutoNum type="arabicPeriod"/>
            </a:pPr>
            <a:r>
              <a:rPr lang="ru-RU" b="0" i="0" dirty="0">
                <a:effectLst/>
                <a:latin typeface="Yandex Sans Text"/>
              </a:rPr>
              <a:t>Сервер формирует ответ. Собирает HTML, JSON или другой формат данных и отправляет его клиенту.</a:t>
            </a:r>
          </a:p>
          <a:p>
            <a:pPr algn="l">
              <a:buFont typeface="+mj-lt"/>
              <a:buAutoNum type="arabicPeriod"/>
            </a:pPr>
            <a:r>
              <a:rPr lang="ru-RU" b="0" i="0" dirty="0">
                <a:effectLst/>
                <a:latin typeface="Yandex Sans Text"/>
              </a:rPr>
              <a:t>Клиент получает результат. Браузер или приложение отображает данные пользователю — страницу, сообщение, обновлённый баланс.</a:t>
            </a:r>
          </a:p>
        </p:txBody>
      </p:sp>
    </p:spTree>
    <p:extLst>
      <p:ext uri="{BB962C8B-B14F-4D97-AF65-F5344CB8AC3E}">
        <p14:creationId xmlns:p14="http://schemas.microsoft.com/office/powerpoint/2010/main" val="22826253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7A1E339-3E62-4F64-B115-250E5F9773C5}"/>
              </a:ext>
            </a:extLst>
          </p:cNvPr>
          <p:cNvSpPr txBox="1"/>
          <p:nvPr/>
        </p:nvSpPr>
        <p:spPr>
          <a:xfrm>
            <a:off x="1115616" y="1659285"/>
            <a:ext cx="7152476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600" b="0" i="0" dirty="0">
                <a:effectLst/>
                <a:latin typeface="Steinbeck"/>
              </a:rPr>
              <a:t>Протоколы передачи данных (HTTP, TCP/IP, </a:t>
            </a:r>
            <a:r>
              <a:rPr lang="ru-RU" sz="1600" b="0" i="0" dirty="0" err="1">
                <a:effectLst/>
                <a:latin typeface="Steinbeck"/>
              </a:rPr>
              <a:t>WebSocket</a:t>
            </a:r>
            <a:r>
              <a:rPr lang="ru-RU" sz="1600" b="0" i="0" dirty="0">
                <a:effectLst/>
                <a:latin typeface="Steinbeck"/>
              </a:rPr>
              <a:t>)</a:t>
            </a:r>
          </a:p>
          <a:p>
            <a:pPr algn="l"/>
            <a:endParaRPr lang="ru-RU" sz="1600" b="0" i="0" dirty="0">
              <a:effectLst/>
              <a:latin typeface="Steinbeck"/>
            </a:endParaRPr>
          </a:p>
          <a:p>
            <a:pPr algn="l"/>
            <a:r>
              <a:rPr lang="ru-RU" sz="1600" b="0" i="0" dirty="0">
                <a:effectLst/>
                <a:latin typeface="Yandex Sans Text"/>
              </a:rPr>
              <a:t>Чтобы этот обмен был возможен, нужны протоколы: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600" b="0" i="0" dirty="0">
                <a:effectLst/>
                <a:latin typeface="Yandex Sans Text"/>
              </a:rPr>
              <a:t>TCP/IP — фундамент интернета. TCP отвечает за то, чтобы данные дошли полностью (никаких «потерянных пакетов»), IP — за то, куда именно их доставить (как адрес на конверте).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600" b="0" i="0" dirty="0">
                <a:effectLst/>
                <a:latin typeface="Yandex Sans Text"/>
              </a:rPr>
              <a:t>HTTP/HTTPS — поверх TCP. Это протокол для веба: запрос — ответ. Вы запрашиваете страницу, сервер отдаёт HTML, JSON или картинку. HTTPS делает то же самое, только в зашифрованном виде.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600" b="0" i="0" dirty="0" err="1">
                <a:effectLst/>
                <a:latin typeface="Yandex Sans Text"/>
              </a:rPr>
              <a:t>WebSocket</a:t>
            </a:r>
            <a:r>
              <a:rPr lang="ru-RU" sz="1600" b="0" i="0" dirty="0">
                <a:effectLst/>
                <a:latin typeface="Yandex Sans Text"/>
              </a:rPr>
              <a:t> — нужен там, где диалог должен быть постоянным и двусторонним. Например, в онлайн-играх или чатах. В отличие от HTTP, который работает по принципу «спросил — получил», </a:t>
            </a:r>
            <a:r>
              <a:rPr lang="ru-RU" sz="1600" b="0" i="0" dirty="0" err="1">
                <a:effectLst/>
                <a:latin typeface="Yandex Sans Text"/>
              </a:rPr>
              <a:t>WebSocket</a:t>
            </a:r>
            <a:r>
              <a:rPr lang="ru-RU" sz="1600" b="0" i="0" dirty="0">
                <a:effectLst/>
                <a:latin typeface="Yandex Sans Text"/>
              </a:rPr>
              <a:t> держит соединение открытым: сервер может прислать данные первым, без нового запроса.</a:t>
            </a:r>
          </a:p>
        </p:txBody>
      </p:sp>
    </p:spTree>
    <p:extLst>
      <p:ext uri="{BB962C8B-B14F-4D97-AF65-F5344CB8AC3E}">
        <p14:creationId xmlns:p14="http://schemas.microsoft.com/office/powerpoint/2010/main" val="9012868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BB7DFEE-4787-48DB-ACCD-2149629574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3952" y="1484784"/>
            <a:ext cx="5436096" cy="3622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7684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4C3106D-BA15-49EA-AFD1-E955023EEB10}"/>
              </a:ext>
            </a:extLst>
          </p:cNvPr>
          <p:cNvSpPr txBox="1"/>
          <p:nvPr/>
        </p:nvSpPr>
        <p:spPr>
          <a:xfrm>
            <a:off x="1763688" y="1720840"/>
            <a:ext cx="5958408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b="1" dirty="0">
                <a:solidFill>
                  <a:srgbClr val="333333"/>
                </a:solidFill>
                <a:effectLst/>
                <a:latin typeface="YS Text"/>
              </a:rPr>
              <a:t>Информационная безопасность (ИБ)</a:t>
            </a:r>
            <a:r>
              <a:rPr lang="ru-RU" b="0" dirty="0">
                <a:solidFill>
                  <a:srgbClr val="333333"/>
                </a:solidFill>
                <a:effectLst/>
                <a:latin typeface="YS Text"/>
              </a:rPr>
              <a:t> — </a:t>
            </a:r>
            <a:r>
              <a:rPr lang="ru-RU" b="1" dirty="0">
                <a:solidFill>
                  <a:srgbClr val="333333"/>
                </a:solidFill>
                <a:effectLst/>
                <a:latin typeface="YS Text"/>
              </a:rPr>
              <a:t>это</a:t>
            </a:r>
            <a:r>
              <a:rPr lang="ru-RU" b="0" dirty="0">
                <a:solidFill>
                  <a:srgbClr val="333333"/>
                </a:solidFill>
                <a:effectLst/>
                <a:latin typeface="YS Text"/>
              </a:rPr>
              <a:t> </a:t>
            </a:r>
            <a:r>
              <a:rPr lang="ru-RU" b="1" dirty="0">
                <a:solidFill>
                  <a:srgbClr val="333333"/>
                </a:solidFill>
                <a:effectLst/>
                <a:latin typeface="YS Text"/>
              </a:rPr>
              <a:t>комплекс организационных, правовых и технических мер, направленных на защиту информации от угроз конфиденциальности, целостности и доступности</a:t>
            </a:r>
            <a:r>
              <a:rPr lang="ru-RU" b="0" dirty="0">
                <a:solidFill>
                  <a:srgbClr val="333333"/>
                </a:solidFill>
                <a:effectLst/>
                <a:latin typeface="YS Text"/>
              </a:rPr>
              <a:t>. </a:t>
            </a:r>
          </a:p>
          <a:p>
            <a:pPr algn="l"/>
            <a:endParaRPr lang="ru-RU" b="0" dirty="0">
              <a:solidFill>
                <a:srgbClr val="333333"/>
              </a:solidFill>
              <a:effectLst/>
              <a:latin typeface="YS Text"/>
            </a:endParaRPr>
          </a:p>
          <a:p>
            <a:pPr algn="l"/>
            <a:r>
              <a:rPr lang="ru-RU" b="1" dirty="0">
                <a:solidFill>
                  <a:srgbClr val="333333"/>
                </a:solidFill>
                <a:effectLst/>
                <a:latin typeface="YS Text"/>
              </a:rPr>
              <a:t>Основная цель ИБ</a:t>
            </a:r>
            <a:r>
              <a:rPr lang="ru-RU" b="0" dirty="0">
                <a:solidFill>
                  <a:srgbClr val="333333"/>
                </a:solidFill>
                <a:effectLst/>
                <a:latin typeface="YS Text"/>
              </a:rPr>
              <a:t> — обеспечить защиту от любого несанкционированного доступа, утечек и изменения данных. Это достигается применением различных технических, программных, аппаратных и организационных мер, призванных предупреждать, а также своевременно обнаруживать и реагировать на кибератаки.</a:t>
            </a:r>
          </a:p>
        </p:txBody>
      </p:sp>
    </p:spTree>
    <p:extLst>
      <p:ext uri="{BB962C8B-B14F-4D97-AF65-F5344CB8AC3E}">
        <p14:creationId xmlns:p14="http://schemas.microsoft.com/office/powerpoint/2010/main" val="25207022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EA54703-89F0-4EEF-B0AA-5C65A9872598}"/>
              </a:ext>
            </a:extLst>
          </p:cNvPr>
          <p:cNvSpPr txBox="1"/>
          <p:nvPr/>
        </p:nvSpPr>
        <p:spPr>
          <a:xfrm>
            <a:off x="1187624" y="1484784"/>
            <a:ext cx="6984776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600" b="1" dirty="0">
                <a:solidFill>
                  <a:srgbClr val="333333"/>
                </a:solidFill>
                <a:effectLst/>
                <a:latin typeface="YS Text"/>
              </a:rPr>
              <a:t>Информационная безопасность строится на трёх ключевых принципах</a:t>
            </a:r>
            <a:r>
              <a:rPr lang="ru-RU" sz="1600" b="0" dirty="0">
                <a:solidFill>
                  <a:srgbClr val="333333"/>
                </a:solidFill>
                <a:effectLst/>
                <a:latin typeface="YS Text"/>
              </a:rPr>
              <a:t>:</a:t>
            </a:r>
          </a:p>
          <a:p>
            <a:pPr algn="l"/>
            <a:endParaRPr lang="ru-RU" sz="1600" b="0" dirty="0">
              <a:solidFill>
                <a:srgbClr val="333333"/>
              </a:solidFill>
              <a:effectLst/>
              <a:latin typeface="YS Text"/>
            </a:endParaRPr>
          </a:p>
          <a:p>
            <a:pPr algn="l">
              <a:buFont typeface="+mj-lt"/>
              <a:buAutoNum type="arabicPeriod"/>
            </a:pPr>
            <a:r>
              <a:rPr lang="ru-RU" sz="1600" b="1" i="0" dirty="0">
                <a:solidFill>
                  <a:srgbClr val="333333"/>
                </a:solidFill>
                <a:effectLst/>
                <a:latin typeface="YS Text"/>
              </a:rPr>
              <a:t>Конфиденциальность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YS Text"/>
              </a:rPr>
              <a:t>. Направлен на обеспечение защиты тайны информации от несанкционированного доступа. Конфиденциальная информация должна быть доступна только лицам, которым она необходима для выполнения своих обязанностей, и не должна быть открыта для посторонних.</a:t>
            </a:r>
          </a:p>
          <a:p>
            <a:pPr algn="l">
              <a:buFont typeface="+mj-lt"/>
              <a:buAutoNum type="arabicPeriod"/>
            </a:pPr>
            <a:r>
              <a:rPr lang="ru-RU" sz="1600" b="1" i="0" dirty="0">
                <a:solidFill>
                  <a:srgbClr val="333333"/>
                </a:solidFill>
                <a:effectLst/>
                <a:latin typeface="YS Text"/>
              </a:rPr>
              <a:t>Целостность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YS Text"/>
              </a:rPr>
              <a:t>. Принцип целостности информации направлен на обеспечение защиты от изменений или утраты. Это означает, что данные должны быть защищены от любых видов несанкционированных изменений: внесения ошибочных данных, умышленного искажения и т. д..</a:t>
            </a:r>
          </a:p>
          <a:p>
            <a:pPr algn="l">
              <a:buFont typeface="+mj-lt"/>
              <a:buAutoNum type="arabicPeriod"/>
            </a:pPr>
            <a:r>
              <a:rPr lang="ru-RU" sz="1600" b="1" i="0" dirty="0">
                <a:solidFill>
                  <a:srgbClr val="333333"/>
                </a:solidFill>
                <a:effectLst/>
                <a:latin typeface="YS Text"/>
              </a:rPr>
              <a:t>Доступность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YS Text"/>
              </a:rPr>
              <a:t>. Принцип доступности информации предполагает обеспечение доступа для авторизованных пользователей. Информация должна быть доступна для использования и обработки в нужном объёме и в то время, когда это необходимо.</a:t>
            </a:r>
          </a:p>
        </p:txBody>
      </p:sp>
    </p:spTree>
    <p:extLst>
      <p:ext uri="{BB962C8B-B14F-4D97-AF65-F5344CB8AC3E}">
        <p14:creationId xmlns:p14="http://schemas.microsoft.com/office/powerpoint/2010/main" val="206952074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утюр">
  <a:themeElements>
    <a:clrScheme name="Кутюр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Смокинг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Кутюр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137</TotalTime>
  <Words>1086</Words>
  <Application>Microsoft Office PowerPoint</Application>
  <PresentationFormat>Экран (4:3)</PresentationFormat>
  <Paragraphs>53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7" baseType="lpstr">
      <vt:lpstr>Arial</vt:lpstr>
      <vt:lpstr>Constantia</vt:lpstr>
      <vt:lpstr>Garamond</vt:lpstr>
      <vt:lpstr>Steinbeck</vt:lpstr>
      <vt:lpstr>Wingdings</vt:lpstr>
      <vt:lpstr>Yandex Sans Text</vt:lpstr>
      <vt:lpstr>YS Text</vt:lpstr>
      <vt:lpstr>Кутюр</vt:lpstr>
      <vt:lpstr> Web Сайты Статистические и динамические Web-страницы Клиента-серверная архитектура.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Схема обмена данными между клиентом и сервером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Статистические и динамические Web-страницы</dc:title>
  <dc:creator>УИЭТ</dc:creator>
  <cp:lastModifiedBy>mamori221@outlook.com</cp:lastModifiedBy>
  <cp:revision>6</cp:revision>
  <dcterms:created xsi:type="dcterms:W3CDTF">2018-03-19T10:42:42Z</dcterms:created>
  <dcterms:modified xsi:type="dcterms:W3CDTF">2026-08-20T12:12:08Z</dcterms:modified>
</cp:coreProperties>
</file>