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58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6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CE826-6F33-4AAE-A8F9-AEDC56F40F9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86F69-B5FA-46F6-9B44-0661B2C6C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46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  <a:t>Как правило, разработкой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  <a:t>самописных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  <a:t> систем управления занимаются крупные компании, которым необходимо, чтобы их интернет-ресурс мог выполнять какую-либо нестандартную задачу. Например, такую систему имеет маркетплейс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  <a:t>Ozon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  <a:t>, для которого не подходят типовые решения.</a:t>
            </a:r>
            <a:br>
              <a:rPr lang="ru-RU" b="0" i="0" dirty="0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</a:br>
            <a:br>
              <a:rPr lang="ru-RU" b="0" i="0" dirty="0">
                <a:solidFill>
                  <a:srgbClr val="333333"/>
                </a:solidFill>
                <a:effectLst/>
                <a:latin typeface="IBM Plex Mono" panose="020B0604020202020204" pitchFamily="49" charset="-52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Разнообразие различных интерфейсов интернет-ресурсов говорит о необходимости создания такого сайта, который будет корректно отображаться на любых устройствах. Кто-то предпочитает пользоваться браузером на ПК, другие – мобильным приложением, некоторые открывают версию сайта через смартфон.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Разработка ресурса, подходящего для всех платформ одновременно, сделает интерфейс слишком громоздким. Кроме того, придется привлечь большое количество специалистов, которые будут адаптировать площадку под разные расширения экрана. В связи с этим компаниям необходимо создавать интерфейсы, независимые друг от друга, при этом потребуется дополнительное согласование, какой контент и где размещать, как решать вопрос с его оформлением и редактированием.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6F69-B5FA-46F6-9B44-0661B2C6CA8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663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FFFFFF"/>
                </a:solidFill>
                <a:effectLst/>
                <a:latin typeface="IBM Plex Mono" panose="020B0509050203000203" pitchFamily="49" charset="-52"/>
              </a:rPr>
              <a:t>Важно</a:t>
            </a:r>
            <a:r>
              <a:rPr lang="ru-RU" b="0" i="0" dirty="0">
                <a:solidFill>
                  <a:srgbClr val="FFFFFF"/>
                </a:solidFill>
                <a:effectLst/>
                <a:latin typeface="IBM Plex Mono" panose="020B0509050203000203" pitchFamily="49" charset="-52"/>
              </a:rPr>
              <a:t>: любая система управления сайтом дает возможность создания работающего ресурса. Главное, чтобы CMS мог решить те задачи, которые поставлены перед разработчиком, и позволял провести оптимизацию площадки без огромных вложений.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6F69-B5FA-46F6-9B44-0661B2C6CA8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4F011-39ED-23CC-3A2A-8CAE0D14F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0E3A47-02F6-FEA8-1041-69EE42C5E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F89AA8C-6D7F-883A-09A9-3D37BE09D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FFFFFF"/>
                </a:solidFill>
                <a:effectLst/>
                <a:latin typeface="IBM Plex Mono" panose="020B0509050203000203" pitchFamily="49" charset="-52"/>
              </a:rPr>
              <a:t>Важно</a:t>
            </a:r>
            <a:r>
              <a:rPr lang="ru-RU" b="0" i="0" dirty="0">
                <a:solidFill>
                  <a:srgbClr val="FFFFFF"/>
                </a:solidFill>
                <a:effectLst/>
                <a:latin typeface="IBM Plex Mono" panose="020B0509050203000203" pitchFamily="49" charset="-52"/>
              </a:rPr>
              <a:t>: любая система управления сайтом дает возможность создания работающего ресурса. Главное, чтобы CMS мог решить те задачи, которые поставлены перед разработчиком, и позволял провести оптимизацию площадки без огромных вложений.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676911-7997-7B78-E5E8-DA980611E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86F69-B5FA-46F6-9B44-0661B2C6CA8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91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14481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1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98835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70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12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7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57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104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8552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96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01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C427EE8-4824-4A3D-89B3-35D40054E28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F7FD5E0-092B-4EC6-8D44-D14DEE335EE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5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b.ru/blog/besplatnye-konstruktory-sajtov/?from=blog_stati_anko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3B739-4194-4C15-889D-DEF94564F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614077"/>
            <a:ext cx="8361229" cy="2098226"/>
          </a:xfrm>
        </p:spPr>
        <p:txBody>
          <a:bodyPr/>
          <a:lstStyle/>
          <a:p>
            <a:r>
              <a:rPr lang="ru-RU" b="0" i="0" dirty="0">
                <a:solidFill>
                  <a:srgbClr val="34343C"/>
                </a:solidFill>
                <a:effectLst/>
                <a:latin typeface="YS Text"/>
              </a:rPr>
              <a:t>Инструментарий управления веб-ресурсами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80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>
            <a:extLst>
              <a:ext uri="{FF2B5EF4-FFF2-40B4-BE49-F238E27FC236}">
                <a16:creationId xmlns:a16="http://schemas.microsoft.com/office/drawing/2014/main" id="{2C951206-FCC3-4811-B4D1-10C9501A2C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025" y="-539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34D37A-E5D1-4936-BDA2-8822A5F8BD6A}"/>
              </a:ext>
            </a:extLst>
          </p:cNvPr>
          <p:cNvSpPr txBox="1"/>
          <p:nvPr/>
        </p:nvSpPr>
        <p:spPr>
          <a:xfrm>
            <a:off x="1156317" y="1818429"/>
            <a:ext cx="69667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Что это такое? </a:t>
            </a:r>
          </a:p>
          <a:p>
            <a:r>
              <a:rPr lang="ru-RU" dirty="0"/>
              <a:t>CMS сайта – это его движок, то есть набор инструментов, позволяющих управлять веб-ресурсом. С его помощью можно создавать новые страницы, добавлять и убирать контент, собирать аналитику и т. д.</a:t>
            </a:r>
          </a:p>
          <a:p>
            <a:endParaRPr lang="ru-RU" dirty="0"/>
          </a:p>
          <a:p>
            <a:r>
              <a:rPr lang="ru-RU" b="1" dirty="0"/>
              <a:t>На что обратить внимание?</a:t>
            </a:r>
          </a:p>
          <a:p>
            <a:r>
              <a:rPr lang="ru-RU" dirty="0"/>
              <a:t> CMS-систем очень много, поэтому нужно правильно выбрать подходящую под стоящие задачи. Например, требования к движку интернет-магазина не похожи на задачи для форума.</a:t>
            </a:r>
          </a:p>
        </p:txBody>
      </p:sp>
    </p:spTree>
    <p:extLst>
      <p:ext uri="{BB962C8B-B14F-4D97-AF65-F5344CB8AC3E}">
        <p14:creationId xmlns:p14="http://schemas.microsoft.com/office/powerpoint/2010/main" val="289683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7D5B02-B1B9-41E9-9149-FD03A67EE001}"/>
              </a:ext>
            </a:extLst>
          </p:cNvPr>
          <p:cNvSpPr txBox="1"/>
          <p:nvPr/>
        </p:nvSpPr>
        <p:spPr>
          <a:xfrm>
            <a:off x="4534640" y="359092"/>
            <a:ext cx="312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Понятие </a:t>
            </a:r>
            <a:r>
              <a:rPr lang="en-US" sz="2400" b="1" i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CMS </a:t>
            </a:r>
            <a:r>
              <a:rPr lang="ru-RU" sz="2400" b="1" i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сайта</a:t>
            </a:r>
            <a:endParaRPr lang="ru-RU" sz="2400" b="1" i="0" dirty="0">
              <a:solidFill>
                <a:srgbClr val="000000"/>
              </a:solidFill>
              <a:effectLst/>
              <a:latin typeface="IBM Plex Sans" panose="020B0503050203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35AFF-9EDE-4ADD-A458-77261FDD6CF3}"/>
              </a:ext>
            </a:extLst>
          </p:cNvPr>
          <p:cNvSpPr txBox="1"/>
          <p:nvPr/>
        </p:nvSpPr>
        <p:spPr>
          <a:xfrm>
            <a:off x="1076417" y="1204532"/>
            <a:ext cx="950576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Content Management System (CMS сайта) 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– это комплекс инструментов, при помощи которых специалисты управляют интернет-ресурсами. Также их называют «системой управления сайтом и его содержимым» или «движком».</a:t>
            </a:r>
          </a:p>
          <a:p>
            <a:pPr algn="l"/>
            <a:endParaRPr lang="ru-RU" b="0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Content Management System 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– это модуль программ, размещенных на хостинге, которые выполняют две функции:</a:t>
            </a:r>
          </a:p>
          <a:p>
            <a:pPr algn="l"/>
            <a:endParaRPr lang="ru-RU" b="0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Создание страниц интернет-ресурсов. За основу здесь берутся заблаговременно подготовленные шаблоны и базы данных.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Администрирование работы портала. CMS позволяет управлять ресурсом и наполнять его контентом. При этом пользователь, выполняющий эти задачи, может не обладать продвинутыми техническими навыками.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CMS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– это инструмент с высокой эффективностью. Он способствует ускорению процесса решения многих вопросов, имеющих связь с сопровождением, наполнением, продвижением, администрированием и прочими задачами, которые возникают в процессе работы с сайтом.</a:t>
            </a:r>
          </a:p>
        </p:txBody>
      </p:sp>
    </p:spTree>
    <p:extLst>
      <p:ext uri="{BB962C8B-B14F-4D97-AF65-F5344CB8AC3E}">
        <p14:creationId xmlns:p14="http://schemas.microsoft.com/office/powerpoint/2010/main" val="2164564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95998A-57F3-4851-9F8A-338160FB419B}"/>
              </a:ext>
            </a:extLst>
          </p:cNvPr>
          <p:cNvSpPr txBox="1"/>
          <p:nvPr/>
        </p:nvSpPr>
        <p:spPr>
          <a:xfrm>
            <a:off x="969885" y="641697"/>
            <a:ext cx="687797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Преимущества системы управления сайтом заключаются в следующем:</a:t>
            </a:r>
          </a:p>
          <a:p>
            <a:pPr algn="l"/>
            <a:endParaRPr lang="ru-RU" b="1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CMS дает возможность самостоятельного создания, удаления и редактирования страниц ресурса.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Обеспечивается высокая функциональность площадки. Вам нужно определить оптимальную CMS сайта, приняв во внимание ее направленность и предъявляемые требования. В таком случае этот инструмент будет максимально эффективным в решении любого вопроса.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Процесс разработки ресурса будет быстрым, простым и менее затратным с финансовой точки зрения. значительно ускорится, упростится и удешевится сама разработка интернет-площадки.</a:t>
            </a:r>
            <a:endParaRPr lang="ru-RU" dirty="0">
              <a:solidFill>
                <a:srgbClr val="333333"/>
              </a:solidFill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Система управления сайтом содержит в себе множество шаблонов, в связи с чем отпадает необходимость создавать с нуля модули, тестировать, настраивать и устанавливать их на хостинг. CMS позволяет углубиться в создание контента и дизайна ресурса.</a:t>
            </a:r>
          </a:p>
        </p:txBody>
      </p:sp>
    </p:spTree>
    <p:extLst>
      <p:ext uri="{BB962C8B-B14F-4D97-AF65-F5344CB8AC3E}">
        <p14:creationId xmlns:p14="http://schemas.microsoft.com/office/powerpoint/2010/main" val="1454425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A56A0E-121D-454A-AF26-11015A28BF3C}"/>
              </a:ext>
            </a:extLst>
          </p:cNvPr>
          <p:cNvSpPr txBox="1"/>
          <p:nvPr/>
        </p:nvSpPr>
        <p:spPr>
          <a:xfrm>
            <a:off x="1058661" y="1183273"/>
            <a:ext cx="73928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В некоторых случаях можно обойтись и без CMS сайта. К примеру:</a:t>
            </a:r>
          </a:p>
          <a:p>
            <a:pPr algn="l"/>
            <a:endParaRPr lang="ru-RU" b="1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При создании сайта-визитки. Для этого используются конструкторы, например,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Wix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Tilda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и пр. Здесь нет необходимости устанавливать движок.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Стандартные CMS не подходят для разработки крупных площадок. Системы управления сайтом наделены особой архитектурой и программными модулями. Последние являются элементами кода, в них нельзя внести изменения. При создании уникального ресурса, такого как, к примеру, Trivago.ru, нужно писать индивидуальные программы, на которые приходится тратить много времени и средств. Этим можно объяснить то, что такие порталы встречаются нечасто.</a:t>
            </a:r>
          </a:p>
        </p:txBody>
      </p:sp>
    </p:spTree>
    <p:extLst>
      <p:ext uri="{BB962C8B-B14F-4D97-AF65-F5344CB8AC3E}">
        <p14:creationId xmlns:p14="http://schemas.microsoft.com/office/powerpoint/2010/main" val="296915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8A2862-32BD-4862-BB63-60C01EE1EEB8}"/>
              </a:ext>
            </a:extLst>
          </p:cNvPr>
          <p:cNvSpPr txBox="1"/>
          <p:nvPr/>
        </p:nvSpPr>
        <p:spPr>
          <a:xfrm>
            <a:off x="1073364" y="354198"/>
            <a:ext cx="31671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Виды CMS сайта</a:t>
            </a:r>
          </a:p>
          <a:p>
            <a:pPr algn="l"/>
            <a:endParaRPr lang="ru-RU" b="1" i="0" dirty="0">
              <a:solidFill>
                <a:srgbClr val="000000"/>
              </a:solidFill>
              <a:effectLst/>
              <a:latin typeface="IBM Plex Sans" panose="020B0503050203000203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E8A29AB-C659-4B61-8B74-D7883C561900}"/>
              </a:ext>
            </a:extLst>
          </p:cNvPr>
          <p:cNvSpPr/>
          <p:nvPr/>
        </p:nvSpPr>
        <p:spPr>
          <a:xfrm>
            <a:off x="797512" y="2285038"/>
            <a:ext cx="2744678" cy="384943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1800" b="1" i="0" dirty="0">
              <a:solidFill>
                <a:srgbClr val="000000"/>
              </a:solidFill>
              <a:effectLst/>
              <a:latin typeface="IBM Plex Sans" panose="020B0503050203000203" pitchFamily="34" charset="0"/>
            </a:endParaRPr>
          </a:p>
          <a:p>
            <a:pPr algn="l"/>
            <a:endParaRPr lang="ru-RU" b="1" dirty="0">
              <a:solidFill>
                <a:srgbClr val="000000"/>
              </a:solidFill>
              <a:latin typeface="IBM Plex Sans" panose="020B0503050203000203" pitchFamily="34" charset="0"/>
            </a:endParaRPr>
          </a:p>
          <a:p>
            <a:pPr algn="l"/>
            <a:endParaRPr lang="ru-RU" sz="1800" b="1" i="0" dirty="0">
              <a:solidFill>
                <a:srgbClr val="000000"/>
              </a:solidFill>
              <a:effectLst/>
              <a:latin typeface="IBM Plex Sans" panose="020B0503050203000203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ECA7A46-A3DE-4968-B744-3B25CA15CBD9}"/>
              </a:ext>
            </a:extLst>
          </p:cNvPr>
          <p:cNvSpPr/>
          <p:nvPr/>
        </p:nvSpPr>
        <p:spPr>
          <a:xfrm>
            <a:off x="3603223" y="2285038"/>
            <a:ext cx="2744678" cy="384943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386CDB0-5284-4B40-B242-ECE2DFF01E54}"/>
              </a:ext>
            </a:extLst>
          </p:cNvPr>
          <p:cNvSpPr/>
          <p:nvPr/>
        </p:nvSpPr>
        <p:spPr>
          <a:xfrm>
            <a:off x="6491796" y="2285038"/>
            <a:ext cx="2744678" cy="384943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152989C-A00D-46CC-9B97-35C4CF18C460}"/>
              </a:ext>
            </a:extLst>
          </p:cNvPr>
          <p:cNvSpPr/>
          <p:nvPr/>
        </p:nvSpPr>
        <p:spPr>
          <a:xfrm>
            <a:off x="9334871" y="2285038"/>
            <a:ext cx="2744678" cy="384943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CAC7255-2CEA-4F8B-A4DB-4C639E9DC7B0}"/>
              </a:ext>
            </a:extLst>
          </p:cNvPr>
          <p:cNvSpPr/>
          <p:nvPr/>
        </p:nvSpPr>
        <p:spPr>
          <a:xfrm>
            <a:off x="976544" y="2450237"/>
            <a:ext cx="405782" cy="3817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76A2892-6000-4504-8ABB-523B6177C2EA}"/>
              </a:ext>
            </a:extLst>
          </p:cNvPr>
          <p:cNvSpPr/>
          <p:nvPr/>
        </p:nvSpPr>
        <p:spPr>
          <a:xfrm>
            <a:off x="3834691" y="2450237"/>
            <a:ext cx="405782" cy="3817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5647E6E-9CDB-4A2F-AF1B-4D0481DF7E22}"/>
              </a:ext>
            </a:extLst>
          </p:cNvPr>
          <p:cNvSpPr/>
          <p:nvPr/>
        </p:nvSpPr>
        <p:spPr>
          <a:xfrm>
            <a:off x="6699406" y="2454676"/>
            <a:ext cx="405782" cy="3817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ru-RU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E13A3E47-0C4C-4411-800D-3245D81480A5}"/>
              </a:ext>
            </a:extLst>
          </p:cNvPr>
          <p:cNvSpPr/>
          <p:nvPr/>
        </p:nvSpPr>
        <p:spPr>
          <a:xfrm>
            <a:off x="9552696" y="2450237"/>
            <a:ext cx="405782" cy="3817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D1EE61-40BB-4B93-A070-14B961CF0616}"/>
              </a:ext>
            </a:extLst>
          </p:cNvPr>
          <p:cNvSpPr txBox="1"/>
          <p:nvPr/>
        </p:nvSpPr>
        <p:spPr>
          <a:xfrm>
            <a:off x="797512" y="2997176"/>
            <a:ext cx="276215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i="0" u="sng" dirty="0">
                <a:effectLst/>
                <a:latin typeface="IBM Plex Sans" panose="020B0503050203000203" pitchFamily="34" charset="0"/>
              </a:rPr>
              <a:t>Коробочные</a:t>
            </a:r>
            <a:r>
              <a:rPr lang="ru-RU" sz="1200" i="0" dirty="0">
                <a:effectLst/>
                <a:latin typeface="IBM Plex Sans" panose="020B0503050203000203" pitchFamily="34" charset="0"/>
              </a:rPr>
              <a:t> CMS сайта – это уже готовые системы для работы. Они подходят для создания ресурса любой тематики, их можно использовать для сайта детского образовательного учреждения или портала нефтеперерабатывающего завода.</a:t>
            </a:r>
          </a:p>
          <a:p>
            <a:pPr algn="l"/>
            <a:r>
              <a:rPr lang="ru-RU" sz="1200" i="0" dirty="0">
                <a:effectLst/>
                <a:latin typeface="IBM Plex Sans" panose="020B0503050203000203" pitchFamily="34" charset="0"/>
              </a:rPr>
              <a:t>Такой движок включает в себя весь необходимый функционал для работы с ресурсом, к примеру, шаблоны для оформления страниц или варианты структуры блога.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F9923A-8D0A-4873-BE75-E75A9DC942CC}"/>
              </a:ext>
            </a:extLst>
          </p:cNvPr>
          <p:cNvSpPr txBox="1"/>
          <p:nvPr/>
        </p:nvSpPr>
        <p:spPr>
          <a:xfrm>
            <a:off x="1382326" y="2450237"/>
            <a:ext cx="1636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Коробочные</a:t>
            </a: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E68FF8-3727-4B17-89B8-CAC0990A4870}"/>
              </a:ext>
            </a:extLst>
          </p:cNvPr>
          <p:cNvSpPr txBox="1"/>
          <p:nvPr/>
        </p:nvSpPr>
        <p:spPr>
          <a:xfrm>
            <a:off x="4318155" y="2450236"/>
            <a:ext cx="1890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Конструкторы</a:t>
            </a:r>
          </a:p>
          <a:p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316582-D54F-40D7-8A51-687295C2B8F1}"/>
              </a:ext>
            </a:extLst>
          </p:cNvPr>
          <p:cNvSpPr txBox="1"/>
          <p:nvPr/>
        </p:nvSpPr>
        <p:spPr>
          <a:xfrm>
            <a:off x="3620704" y="2959729"/>
            <a:ext cx="28057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0" strike="noStrike" dirty="0">
                <a:effectLst/>
                <a:latin typeface="IBM Plex Sans" panose="020B050305020300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Конструктор</a:t>
            </a:r>
            <a:r>
              <a:rPr lang="ru-RU" sz="1200" i="0" dirty="0">
                <a:effectLst/>
                <a:latin typeface="IBM Plex Sans" panose="020B0503050203000203" pitchFamily="34" charset="0"/>
              </a:rPr>
              <a:t> — это платформа, при помощи которой создаются сайты. В нем уже все заранее продумано, в том числе размеры блоков и их расположение. С помощью такого ресурса создать интернет-площадку можно всего лишь за час. Нужно лишь просмотреть предложенные шаблоны (всего их более чем несколько десятков) и определить, какой из них наиболее подходящий. Далее останется только передвигать блоки так, как нравится разработчику. К примеру, конструктор </a:t>
            </a:r>
            <a:r>
              <a:rPr lang="ru-RU" sz="1200" i="0" dirty="0" err="1">
                <a:effectLst/>
                <a:latin typeface="IBM Plex Sans" panose="020B0503050203000203" pitchFamily="34" charset="0"/>
              </a:rPr>
              <a:t>Wix</a:t>
            </a:r>
            <a:r>
              <a:rPr lang="ru-RU" sz="1200" i="0" dirty="0">
                <a:effectLst/>
                <a:latin typeface="IBM Plex Sans" panose="020B0503050203000203" pitchFamily="34" charset="0"/>
              </a:rPr>
              <a:t> предлагает свыше 800 шаблонов для различных ниш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.</a:t>
            </a:r>
            <a:endParaRPr lang="ru-RU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C4D877-B898-4C32-A1EC-1577C8A27566}"/>
              </a:ext>
            </a:extLst>
          </p:cNvPr>
          <p:cNvSpPr txBox="1"/>
          <p:nvPr/>
        </p:nvSpPr>
        <p:spPr>
          <a:xfrm>
            <a:off x="7058817" y="2441357"/>
            <a:ext cx="2226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 err="1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Самописные</a:t>
            </a:r>
            <a:r>
              <a:rPr lang="ru-RU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CMS</a:t>
            </a:r>
          </a:p>
          <a:p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DC967B-FF01-4AF6-96D5-3489D84D8F3E}"/>
              </a:ext>
            </a:extLst>
          </p:cNvPr>
          <p:cNvSpPr txBox="1"/>
          <p:nvPr/>
        </p:nvSpPr>
        <p:spPr>
          <a:xfrm>
            <a:off x="6516019" y="2959729"/>
            <a:ext cx="27696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dirty="0">
                <a:effectLst/>
                <a:latin typeface="IBM Plex Sans" panose="020B0503050203000203" pitchFamily="34" charset="0"/>
              </a:rPr>
              <a:t>Эти CMS разрабатываются с учетом задач клиента. Код для создания страниц, добавления контента и различных функций пишется с нуля IT-специалистами. К примеру, если будущий владелец ресурса просит обеспечить возможность выделения выбранных товаров галочкой и отправки их в корзину. В таком случае пишется новый код. </a:t>
            </a:r>
            <a:r>
              <a:rPr lang="ru-RU" sz="1200" b="0" i="0" dirty="0" err="1">
                <a:effectLst/>
                <a:latin typeface="IBM Plex Sans" panose="020B0503050203000203" pitchFamily="34" charset="0"/>
              </a:rPr>
              <a:t>Самописные</a:t>
            </a:r>
            <a:r>
              <a:rPr lang="ru-RU" sz="1200" b="0" i="0" dirty="0">
                <a:effectLst/>
                <a:latin typeface="IBM Plex Sans" panose="020B0503050203000203" pitchFamily="34" charset="0"/>
              </a:rPr>
              <a:t> CMS требуют больших вложений. Кроме того, реализовать их в сжатые сроки не получится, процесс достаточно трудоемкий.</a:t>
            </a:r>
            <a:endParaRPr lang="ru-RU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085E02-8F24-4F49-A38F-738BC9F982B2}"/>
              </a:ext>
            </a:extLst>
          </p:cNvPr>
          <p:cNvSpPr txBox="1"/>
          <p:nvPr/>
        </p:nvSpPr>
        <p:spPr>
          <a:xfrm>
            <a:off x="10049522" y="2441357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Headless CMS</a:t>
            </a:r>
          </a:p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1DB3FE-0930-49A0-89FC-EB5C62A1A1AA}"/>
              </a:ext>
            </a:extLst>
          </p:cNvPr>
          <p:cNvSpPr txBox="1"/>
          <p:nvPr/>
        </p:nvSpPr>
        <p:spPr>
          <a:xfrm>
            <a:off x="9351146" y="2902816"/>
            <a:ext cx="27284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dirty="0">
                <a:effectLst/>
                <a:latin typeface="IBM Plex Sans" panose="020B0503050203000203" pitchFamily="34" charset="0"/>
              </a:rPr>
              <a:t>Чтобы избежать трудностей с разными платформами, рекомендуется использовать </a:t>
            </a:r>
            <a:r>
              <a:rPr lang="ru-RU" sz="1200" b="0" i="0" dirty="0" err="1">
                <a:effectLst/>
                <a:latin typeface="IBM Plex Sans" panose="020B0503050203000203" pitchFamily="34" charset="0"/>
              </a:rPr>
              <a:t>Headless</a:t>
            </a:r>
            <a:r>
              <a:rPr lang="ru-RU" sz="1200" b="0" i="0" dirty="0">
                <a:effectLst/>
                <a:latin typeface="IBM Plex Sans" panose="020B0503050203000203" pitchFamily="34" charset="0"/>
              </a:rPr>
              <a:t>, или «облачную» CMS. Эту систему еще именуют «безголовой» — у неё нет одной «головы», так как она работает с большим количеством интерфейсов и устройств, выполняет синхронизацию информации между разными интернет-ресурсами. CMS находится на серверах разработчика, ее можно брать в аренду, при этом необходимость в лицензии отсутствует.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9472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3E751-CF33-469F-BD66-D5A5CB5689D2}"/>
              </a:ext>
            </a:extLst>
          </p:cNvPr>
          <p:cNvSpPr txBox="1"/>
          <p:nvPr/>
        </p:nvSpPr>
        <p:spPr>
          <a:xfrm>
            <a:off x="872230" y="705709"/>
            <a:ext cx="951464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Назначение модулей</a:t>
            </a:r>
          </a:p>
          <a:p>
            <a:pPr algn="l"/>
            <a:endParaRPr lang="ru-RU" b="1" dirty="0">
              <a:solidFill>
                <a:srgbClr val="333333"/>
              </a:solidFill>
              <a:effectLst/>
              <a:latin typeface="YS Text"/>
            </a:endParaRPr>
          </a:p>
          <a:p>
            <a:pPr algn="l"/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Основное назначение модулей — </a:t>
            </a:r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расширение базового функционала CMS</a:t>
            </a:r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. Ядро системы предоставляет минимальный набор возможностей (управление пользователями, хранение контента, базовые настройки), а модули добавляют специализированные функции. Это позволяет собирать сайт из готовых компонентов, адаптируя его под конкретные потребности.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511C4-4019-454E-A8D8-B1B3189D765D}"/>
              </a:ext>
            </a:extLst>
          </p:cNvPr>
          <p:cNvSpPr txBox="1"/>
          <p:nvPr/>
        </p:nvSpPr>
        <p:spPr>
          <a:xfrm>
            <a:off x="872230" y="2824201"/>
            <a:ext cx="8893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Функционал модулей</a:t>
            </a:r>
          </a:p>
          <a:p>
            <a:pPr algn="l"/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Конкретные возможности модулей зависят от их назначения. Вот основные категории: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FCC17-FF4C-4371-8135-F35E44C6E3F5}"/>
              </a:ext>
            </a:extLst>
          </p:cNvPr>
          <p:cNvSpPr txBox="1"/>
          <p:nvPr/>
        </p:nvSpPr>
        <p:spPr>
          <a:xfrm>
            <a:off x="872230" y="3727039"/>
            <a:ext cx="6094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Работа с контентом.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Управление пользователями и правами доступа.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Интерактивные элементы и сервисы.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Навигация и структура.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Интеграции.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SEO-инструменты.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Безопасность и поддержка.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Календари и события.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8906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541556-9931-4333-B4C4-7996131C6DC0}"/>
              </a:ext>
            </a:extLst>
          </p:cNvPr>
          <p:cNvSpPr txBox="1"/>
          <p:nvPr/>
        </p:nvSpPr>
        <p:spPr>
          <a:xfrm>
            <a:off x="934375" y="536489"/>
            <a:ext cx="908851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000000"/>
                </a:solidFill>
                <a:effectLst/>
                <a:latin typeface="IBM Plex Sans" panose="020B0503050203000203" pitchFamily="34" charset="0"/>
              </a:rPr>
              <a:t>Критерии выбора CMS сайта</a:t>
            </a:r>
          </a:p>
          <a:p>
            <a:pPr algn="l"/>
            <a:endParaRPr lang="ru-RU" b="1" i="0" dirty="0">
              <a:solidFill>
                <a:srgbClr val="000000"/>
              </a:solidFill>
              <a:effectLst/>
              <a:latin typeface="IBM Plex Sans" panose="020B0503050203000203" pitchFamily="34" charset="0"/>
            </a:endParaRP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Перед тем, как выбирать систему управления, нужно ответить на следующие вопросы:</a:t>
            </a:r>
          </a:p>
          <a:p>
            <a:pPr algn="l"/>
            <a:endParaRPr lang="ru-RU" b="0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Для чего создается сайт? От целей зависят сложность и наличие навыков в части разработки. К примеру, если нужна одностраничная визитка, можно воспользоваться бесплатными или недорогими решениями, а для образовательного ресурса или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новостника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потребуется провести наиболее серьезную работу.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Есть ли опыт работы с CMS? Если он отсутствует, стоит остановить выбор на максимально понятных вариантах с минимальным набором опций и расширений. Такие инструменты позволят внести корректировки и дополнения самостоятельно, разработчику не придется обучаться и привлекать к работе программистов.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Какой бюджет готовы потратить? Если у вас еще нет стабильного дохода, не стоит тратить крупные суммы на дорогие системы управления. Лучше всего начинать с бесплатных CMS, используя их возможности по максимуму.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Есть ли планы на развитие проекта? К примеру, сегодня в интернет-магазине представлены товары в 20 категориях, планируется расширение до 100. Тогда нужно найти систему, которая имеет потенциал для такого роста.</a:t>
            </a:r>
          </a:p>
        </p:txBody>
      </p:sp>
    </p:spTree>
    <p:extLst>
      <p:ext uri="{BB962C8B-B14F-4D97-AF65-F5344CB8AC3E}">
        <p14:creationId xmlns:p14="http://schemas.microsoft.com/office/powerpoint/2010/main" val="3879945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1383AD-8421-4E65-8403-C17BC22EE2A0}"/>
              </a:ext>
            </a:extLst>
          </p:cNvPr>
          <p:cNvSpPr txBox="1"/>
          <p:nvPr/>
        </p:nvSpPr>
        <p:spPr>
          <a:xfrm>
            <a:off x="774575" y="889843"/>
            <a:ext cx="1063323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Также внимания заслуживают следующие критерии:</a:t>
            </a:r>
          </a:p>
          <a:p>
            <a:pPr algn="l"/>
            <a:endParaRPr lang="ru-RU" b="0" i="0" dirty="0">
              <a:solidFill>
                <a:srgbClr val="333333"/>
              </a:solidFill>
              <a:effectLst/>
              <a:latin typeface="IBM Plex Sans" panose="020B050305020300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Популярность системы управления. Чем сильнее востребована CMS, тем легче поиск специалистов, которые возьмутся за ее обслуживание.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Специализация. Некоторые CMS адаптированы под сайты любого вида, другие подходят только для определенного типа ресурсов, к примеру, форумов.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Стоимость сайта при выборе платной системы.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Удобство визуального редактора. Важно, чтобы публикация контента была простой и быстрой.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SEO-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Friendly</a:t>
            </a: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– это характеристики доступности способов для SEO-продвижения, за счет которого у сайта появляются новые пользователи. Здесь могут быть полезны: канонические URL, возможность управления мета-данными и названием, блокировки индексации отдельных страниц, интеграция с аналитическими сервисами Google и Яндекс. Кроме того, доступность управления XML-картой сайта и файлом robots.txt, оптимизации изображений, кастомизации за счет шаблонов, тем, модулей тоже играют важную роль.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Управление уровнями доступа. Например, некоторые пользователи могут иметь более широкие права и специальные возможности.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IBM Plex Sans" panose="020B0503050203000203" pitchFamily="34" charset="0"/>
              </a:rPr>
              <a:t> Наличие рабочей русской версии.</a:t>
            </a:r>
          </a:p>
        </p:txBody>
      </p:sp>
    </p:spTree>
    <p:extLst>
      <p:ext uri="{BB962C8B-B14F-4D97-AF65-F5344CB8AC3E}">
        <p14:creationId xmlns:p14="http://schemas.microsoft.com/office/powerpoint/2010/main" val="3389874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5DB20-0758-D283-37F1-A92066231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7C674F-8A54-D870-2C7A-9D550DFEF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900" y="1947209"/>
            <a:ext cx="4140200" cy="4254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7CF3D2-12FF-22B6-EBD0-4122EB087C2B}"/>
              </a:ext>
            </a:extLst>
          </p:cNvPr>
          <p:cNvSpPr txBox="1"/>
          <p:nvPr/>
        </p:nvSpPr>
        <p:spPr>
          <a:xfrm>
            <a:off x="753036" y="93330"/>
            <a:ext cx="11632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4400" b="0" i="0" u="none" strike="noStrike" kern="1200" cap="all" spc="0" normalizeH="0" baseline="0" noProof="0" dirty="0">
                <a:ln>
                  <a:noFill/>
                </a:ln>
                <a:solidFill>
                  <a:srgbClr val="34343C"/>
                </a:solidFill>
                <a:effectLst/>
                <a:uLnTx/>
                <a:uFillTx/>
                <a:latin typeface="YS Text"/>
                <a:ea typeface="+mj-ea"/>
                <a:cs typeface="+mj-cs"/>
              </a:rPr>
              <a:t>Инструментарий управления веб-ресурсами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614161864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37</TotalTime>
  <Words>1404</Words>
  <Application>Microsoft Macintosh PowerPoint</Application>
  <PresentationFormat>Широкоэкранный</PresentationFormat>
  <Paragraphs>79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Franklin Gothic Book</vt:lpstr>
      <vt:lpstr>IBM Plex Mono</vt:lpstr>
      <vt:lpstr>IBM Plex Sans</vt:lpstr>
      <vt:lpstr>YS Text</vt:lpstr>
      <vt:lpstr>Уголки</vt:lpstr>
      <vt:lpstr>Инструментарий управления веб-ресурсами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Инструментарий управления веб-ресурсами</dc:title>
  <dc:creator>mamori221@outlook.com</dc:creator>
  <cp:lastModifiedBy>OFF6018 UserOFF</cp:lastModifiedBy>
  <cp:revision>4</cp:revision>
  <dcterms:created xsi:type="dcterms:W3CDTF">2026-08-20T13:35:08Z</dcterms:created>
  <dcterms:modified xsi:type="dcterms:W3CDTF">2026-09-30T08:05:46Z</dcterms:modified>
</cp:coreProperties>
</file>