
<file path=[Content_Types].xml><?xml version="1.0" encoding="utf-8"?>
<Types xmlns="http://schemas.openxmlformats.org/package/2006/content-types">
  <Default Extension="xml" ContentType="application/xml"/>
  <Default Extension="m4v" ContentType="video/mp4"/>
  <Default Extension="jpeg" ContentType="image/jpeg"/>
  <Default Extension="fntdata" ContentType="application/x-fontdata"/>
  <Default Extension="rels" ContentType="application/vnd.openxmlformats-package.relationships+xml"/>
  <Default Extension="jpg" ContentType="image/jpg"/>
  <Default Extension="svg" ContentType="image/svg+xml"/>
  <Default Extension="gif" ContentType="image/gif"/>
  <Default Extension="png" ContentType="image/png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0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docProps/app.xml" ContentType="application/vnd.openxmlformats-officedocument.extended-properties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notesSlides/notesSlide8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notesSlides/notesSlide9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7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 type="custom"/>
  <p:notesSz cx="8229600" cy="146304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2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299837"/>
            <a:ext cx="14630401" cy="564734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828800" y="1636437"/>
            <a:ext cx="10972801" cy="2865121"/>
          </a:xfrm>
        </p:spPr>
        <p:txBody>
          <a:bodyPr anchor="b"/>
          <a:lstStyle>
            <a:lvl1pPr algn="ctr" defTabSz="1097280">
              <a:defRPr sz="7200">
                <a:solidFill>
                  <a:schemeClr val="bg1"/>
                </a:solidFill>
              </a:defRPr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828800" y="4641905"/>
            <a:ext cx="10972801" cy="1986914"/>
          </a:xfrm>
        </p:spPr>
        <p:txBody>
          <a:bodyPr/>
          <a:lstStyle>
            <a:lvl1pPr marL="0" indent="0" algn="ctr" defTabSz="1097280">
              <a:buNone/>
              <a:defRPr sz="2880">
                <a:solidFill>
                  <a:schemeClr val="bg1">
                    <a:lumMod val="85000"/>
                  </a:schemeClr>
                </a:solidFill>
              </a:defRPr>
            </a:lvl1pPr>
            <a:lvl2pPr marL="548640" indent="0" algn="ctr" defTabSz="1097280">
              <a:buNone/>
              <a:defRPr sz="2400"/>
            </a:lvl2pPr>
            <a:lvl3pPr marL="1097280" indent="0" algn="ctr" defTabSz="1097280">
              <a:buNone/>
              <a:defRPr sz="2160"/>
            </a:lvl3pPr>
            <a:lvl4pPr marL="1645920" indent="0" algn="ctr" defTabSz="1097280">
              <a:buNone/>
              <a:defRPr sz="1920"/>
            </a:lvl4pPr>
            <a:lvl5pPr marL="2194560" indent="0" algn="ctr" defTabSz="1097280">
              <a:buNone/>
              <a:defRPr sz="1920"/>
            </a:lvl5pPr>
            <a:lvl6pPr marL="2743200" indent="0" algn="ctr" defTabSz="1097280">
              <a:buNone/>
              <a:defRPr sz="1920"/>
            </a:lvl6pPr>
            <a:lvl7pPr marL="3291840" indent="0" algn="ctr" defTabSz="1097280">
              <a:buNone/>
              <a:defRPr sz="1920"/>
            </a:lvl7pPr>
            <a:lvl8pPr marL="3840480" indent="0" algn="ctr" defTabSz="1097280">
              <a:buNone/>
              <a:defRPr sz="1920"/>
            </a:lvl8pPr>
            <a:lvl9pPr marL="4389120" indent="0" algn="ctr" defTabSz="1097280">
              <a:buNone/>
              <a:defRPr sz="1920"/>
            </a:lvl9pPr>
          </a:lstStyle>
          <a:p>
            <a:pPr lvl="0"/>
            <a:r>
              <a:rPr lang="ru-RU" altLang="en-US"/>
              <a:t>Щелкните для изменения стиля основного подзаголовка</a:t>
            </a:r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412357"/>
            <a:ext cx="14630401" cy="8956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0764458" cy="8229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17651" y="2051685"/>
            <a:ext cx="9266210" cy="3423285"/>
          </a:xfrm>
        </p:spPr>
        <p:txBody>
          <a:bodyPr anchor="b"/>
          <a:lstStyle>
            <a:lvl1pPr defTabSz="1097280">
              <a:defRPr sz="7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17651" y="5507356"/>
            <a:ext cx="9266210" cy="1800224"/>
          </a:xfrm>
        </p:spPr>
        <p:txBody>
          <a:bodyPr/>
          <a:lstStyle>
            <a:lvl1pPr marL="0" indent="0" defTabSz="1097280">
              <a:buNone/>
              <a:defRPr sz="2880">
                <a:solidFill>
                  <a:schemeClr val="bg2">
                    <a:lumMod val="50000"/>
                  </a:schemeClr>
                </a:solidFill>
              </a:defRPr>
            </a:lvl1pPr>
            <a:lvl2pPr marL="548640" indent="0" defTabSz="109728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defTabSz="109728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defTabSz="109728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defTabSz="109728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defTabSz="109728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defTabSz="109728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defTabSz="109728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defTabSz="109728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7307580"/>
            <a:ext cx="14630401" cy="5486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412357"/>
            <a:ext cx="14630401" cy="8956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7406640" y="2190750"/>
            <a:ext cx="6217921" cy="5221606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7412357"/>
            <a:ext cx="14630401" cy="8956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07745" y="438150"/>
            <a:ext cx="12618721" cy="1590675"/>
          </a:xfrm>
        </p:spPr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007745" y="2017395"/>
            <a:ext cx="6189345" cy="988695"/>
          </a:xfrm>
        </p:spPr>
        <p:txBody>
          <a:bodyPr anchor="b"/>
          <a:lstStyle>
            <a:lvl1pPr marL="0" indent="0" defTabSz="1097280">
              <a:buNone/>
              <a:defRPr sz="2880" b="1"/>
            </a:lvl1pPr>
            <a:lvl2pPr marL="548640" indent="0" defTabSz="1097280">
              <a:buNone/>
              <a:defRPr sz="2400" b="1"/>
            </a:lvl2pPr>
            <a:lvl3pPr marL="1097280" indent="0" defTabSz="1097280">
              <a:buNone/>
              <a:defRPr sz="2160" b="1"/>
            </a:lvl3pPr>
            <a:lvl4pPr marL="1645920" indent="0" defTabSz="1097280">
              <a:buNone/>
              <a:defRPr sz="1920" b="1"/>
            </a:lvl4pPr>
            <a:lvl5pPr marL="2194560" indent="0" defTabSz="1097280">
              <a:buNone/>
              <a:defRPr sz="1920" b="1"/>
            </a:lvl5pPr>
            <a:lvl6pPr marL="2743200" indent="0" defTabSz="1097280">
              <a:buNone/>
              <a:defRPr sz="1920" b="1"/>
            </a:lvl6pPr>
            <a:lvl7pPr marL="3291840" indent="0" defTabSz="1097280">
              <a:buNone/>
              <a:defRPr sz="1920" b="1"/>
            </a:lvl7pPr>
            <a:lvl8pPr marL="3840480" indent="0" defTabSz="1097280">
              <a:buNone/>
              <a:defRPr sz="1920" b="1"/>
            </a:lvl8pPr>
            <a:lvl9pPr marL="4389120" indent="0" defTabSz="1097280">
              <a:buNone/>
              <a:defRPr sz="192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1007745" y="3006090"/>
            <a:ext cx="6189345" cy="4421506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7406640" y="2017395"/>
            <a:ext cx="6219826" cy="988695"/>
          </a:xfrm>
        </p:spPr>
        <p:txBody>
          <a:bodyPr anchor="b"/>
          <a:lstStyle>
            <a:lvl1pPr marL="0" indent="0" defTabSz="1097280">
              <a:buNone/>
              <a:defRPr sz="2880" b="1"/>
            </a:lvl1pPr>
            <a:lvl2pPr marL="548640" indent="0" defTabSz="1097280">
              <a:buNone/>
              <a:defRPr sz="2400" b="1"/>
            </a:lvl2pPr>
            <a:lvl3pPr marL="1097280" indent="0" defTabSz="1097280">
              <a:buNone/>
              <a:defRPr sz="2160" b="1"/>
            </a:lvl3pPr>
            <a:lvl4pPr marL="1645920" indent="0" defTabSz="1097280">
              <a:buNone/>
              <a:defRPr sz="1920" b="1"/>
            </a:lvl4pPr>
            <a:lvl5pPr marL="2194560" indent="0" defTabSz="1097280">
              <a:buNone/>
              <a:defRPr sz="1920" b="1"/>
            </a:lvl5pPr>
            <a:lvl6pPr marL="2743200" indent="0" defTabSz="1097280">
              <a:buNone/>
              <a:defRPr sz="1920" b="1"/>
            </a:lvl6pPr>
            <a:lvl7pPr marL="3291840" indent="0" defTabSz="1097280">
              <a:buNone/>
              <a:defRPr sz="1920" b="1"/>
            </a:lvl7pPr>
            <a:lvl8pPr marL="3840480" indent="0" defTabSz="1097280">
              <a:buNone/>
              <a:defRPr sz="1920" b="1"/>
            </a:lvl8pPr>
            <a:lvl9pPr marL="4389120" indent="0" defTabSz="1097280">
              <a:buNone/>
              <a:defRPr sz="192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4630401" cy="23859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Контен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07745" y="548640"/>
            <a:ext cx="4718685" cy="1920240"/>
          </a:xfrm>
        </p:spPr>
        <p:txBody>
          <a:bodyPr anchor="b"/>
          <a:lstStyle>
            <a:lvl1pPr defTabSz="1097280">
              <a:defRPr sz="384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6219826" y="1184910"/>
            <a:ext cx="7406640" cy="5848350"/>
          </a:xfrm>
        </p:spPr>
        <p:txBody>
          <a:bodyPr/>
          <a:lstStyle>
            <a:lvl1pPr defTabSz="1097280">
              <a:defRPr sz="3840"/>
            </a:lvl1pPr>
            <a:lvl2pPr defTabSz="1097280">
              <a:defRPr sz="3360"/>
            </a:lvl2pPr>
            <a:lvl3pPr defTabSz="1097280">
              <a:defRPr sz="2880"/>
            </a:lvl3pPr>
            <a:lvl4pPr defTabSz="1097280">
              <a:defRPr sz="2400"/>
            </a:lvl4pPr>
            <a:lvl5pPr defTabSz="1097280">
              <a:defRPr sz="2400"/>
            </a:lvl5pPr>
            <a:lvl6pPr defTabSz="1097280">
              <a:defRPr sz="2400"/>
            </a:lvl6pPr>
            <a:lvl7pPr defTabSz="1097280">
              <a:defRPr sz="2400"/>
            </a:lvl7pPr>
            <a:lvl8pPr defTabSz="1097280">
              <a:defRPr sz="2400"/>
            </a:lvl8pPr>
            <a:lvl9pPr defTabSz="1097280">
              <a:defRPr sz="24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007745" y="2468880"/>
            <a:ext cx="4718685" cy="4573906"/>
          </a:xfrm>
        </p:spPr>
        <p:txBody>
          <a:bodyPr/>
          <a:lstStyle>
            <a:lvl1pPr marL="0" indent="0" defTabSz="1097280">
              <a:buNone/>
              <a:defRPr sz="1920"/>
            </a:lvl1pPr>
            <a:lvl2pPr marL="548640" indent="0" defTabSz="1097280">
              <a:buNone/>
              <a:defRPr sz="1680"/>
            </a:lvl2pPr>
            <a:lvl3pPr marL="1097280" indent="0" defTabSz="1097280">
              <a:buNone/>
              <a:defRPr sz="1440"/>
            </a:lvl3pPr>
            <a:lvl4pPr marL="1645920" indent="0" defTabSz="1097280">
              <a:buNone/>
              <a:defRPr sz="1200"/>
            </a:lvl4pPr>
            <a:lvl5pPr marL="2194560" indent="0" defTabSz="1097280">
              <a:buNone/>
              <a:defRPr sz="1200"/>
            </a:lvl5pPr>
            <a:lvl6pPr marL="2743200" indent="0" defTabSz="1097280">
              <a:buNone/>
              <a:defRPr sz="1200"/>
            </a:lvl6pPr>
            <a:lvl7pPr marL="3291840" indent="0" defTabSz="1097280">
              <a:buNone/>
              <a:defRPr sz="1200"/>
            </a:lvl7pPr>
            <a:lvl8pPr marL="3840480" indent="0" defTabSz="1097280">
              <a:buNone/>
              <a:defRPr sz="1200"/>
            </a:lvl8pPr>
            <a:lvl9pPr marL="4389120" indent="0" defTabSz="1097280">
              <a:buNone/>
              <a:defRPr sz="12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1007745" y="548640"/>
            <a:ext cx="4718685" cy="1920240"/>
          </a:xfrm>
        </p:spPr>
        <p:txBody>
          <a:bodyPr anchor="b"/>
          <a:lstStyle>
            <a:lvl1pPr defTabSz="1097280">
              <a:defRPr sz="384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6219826" y="1184910"/>
            <a:ext cx="7406640" cy="5848350"/>
          </a:xfrm>
        </p:spPr>
        <p:txBody>
          <a:bodyPr/>
          <a:lstStyle>
            <a:lvl1pPr marL="0" indent="0" defTabSz="1097280">
              <a:buNone/>
              <a:defRPr sz="3840"/>
            </a:lvl1pPr>
            <a:lvl2pPr marL="548640" indent="0" defTabSz="1097280">
              <a:buNone/>
              <a:defRPr sz="3360"/>
            </a:lvl2pPr>
            <a:lvl3pPr marL="1097280" indent="0" defTabSz="1097280">
              <a:buNone/>
              <a:defRPr sz="2880"/>
            </a:lvl3pPr>
            <a:lvl4pPr marL="1645920" indent="0" defTabSz="1097280">
              <a:buNone/>
              <a:defRPr sz="2400"/>
            </a:lvl4pPr>
            <a:lvl5pPr marL="2194560" indent="0" defTabSz="1097280">
              <a:buNone/>
              <a:defRPr sz="2400"/>
            </a:lvl5pPr>
            <a:lvl6pPr marL="2743200" indent="0" defTabSz="1097280">
              <a:buNone/>
              <a:defRPr sz="2400"/>
            </a:lvl6pPr>
            <a:lvl7pPr marL="3291840" indent="0" defTabSz="1097280">
              <a:buNone/>
              <a:defRPr sz="2400"/>
            </a:lvl7pPr>
            <a:lvl8pPr marL="3840480" indent="0" defTabSz="1097280">
              <a:buNone/>
              <a:defRPr sz="2400"/>
            </a:lvl8pPr>
            <a:lvl9pPr marL="4389120" indent="0" defTabSz="1097280">
              <a:buNone/>
              <a:defRPr sz="2400"/>
            </a:lvl9pPr>
          </a:lstStyle>
          <a:p>
            <a:pPr lvl="0"/>
            <a:r>
              <a:rPr lang="ru-RU" altLang="en-US"/>
              <a:t>Щелкните значок, чтобы добавить рисунок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1007745" y="2468880"/>
            <a:ext cx="4718685" cy="4573906"/>
          </a:xfrm>
        </p:spPr>
        <p:txBody>
          <a:bodyPr/>
          <a:lstStyle>
            <a:lvl1pPr marL="0" indent="0" defTabSz="1097280">
              <a:buNone/>
              <a:defRPr sz="1920"/>
            </a:lvl1pPr>
            <a:lvl2pPr marL="548640" indent="0" defTabSz="1097280">
              <a:buNone/>
              <a:defRPr sz="1680"/>
            </a:lvl2pPr>
            <a:lvl3pPr marL="1097280" indent="0" defTabSz="1097280">
              <a:buNone/>
              <a:defRPr sz="1440"/>
            </a:lvl3pPr>
            <a:lvl4pPr marL="1645920" indent="0" defTabSz="1097280">
              <a:buNone/>
              <a:defRPr sz="1200"/>
            </a:lvl4pPr>
            <a:lvl5pPr marL="2194560" indent="0" defTabSz="1097280">
              <a:buNone/>
              <a:defRPr sz="1200"/>
            </a:lvl5pPr>
            <a:lvl6pPr marL="2743200" indent="0" defTabSz="1097280">
              <a:buNone/>
              <a:defRPr sz="1200"/>
            </a:lvl6pPr>
            <a:lvl7pPr marL="3291840" indent="0" defTabSz="1097280">
              <a:buNone/>
              <a:defRPr sz="1200"/>
            </a:lvl7pPr>
            <a:lvl8pPr marL="3840480" indent="0" defTabSz="1097280">
              <a:buNone/>
              <a:defRPr sz="1200"/>
            </a:lvl8pPr>
            <a:lvl9pPr marL="4389120" indent="0" defTabSz="1097280">
              <a:buNone/>
              <a:defRPr sz="12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Название и текст по вертика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412357"/>
            <a:ext cx="14630401" cy="8956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Название по вертикал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412357"/>
            <a:ext cx="14630401" cy="8956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10469880" y="438150"/>
            <a:ext cx="3154681" cy="6974206"/>
          </a:xfrm>
        </p:spPr>
        <p:txBody>
          <a:bodyPr vert="eaVert"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>
            <a:lvl1pPr defTabSz="1097280">
              <a:defRPr sz="2160">
                <a:solidFill>
                  <a:schemeClr val="bg1"/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alphaModFix amt="26000"/>
            <a:lum bright="0" contrast="0"/>
          </a:blip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7412357"/>
            <a:ext cx="14630401" cy="8956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1005840" y="438150"/>
            <a:ext cx="12618721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005840" y="2190750"/>
            <a:ext cx="12618721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1005840" y="7627620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7280">
              <a:defRPr sz="144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846320" y="7627620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7280">
              <a:defRPr sz="1440">
                <a:solidFill>
                  <a:schemeClr val="bg1"/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10332720" y="7627620"/>
            <a:ext cx="329184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097280">
              <a:defRPr sz="1440">
                <a:solidFill>
                  <a:schemeClr val="bg1"/>
                </a:solidFill>
              </a:defRPr>
            </a:lvl1pPr>
          </a:lstStyle>
          <a:p>
            <a:fld id="{6423B3BB-EAB2-4330-8BCD-97EEA7E18E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7EBD">
              <a:alpha val="80000"/>
            </a:srgbClr>
          </a:solidFill>
        </p:spPr>
        <p:txBody>
          <a:bodyPr/>
          <a:lstStyle/>
          <a:p/>
        </p:txBody>
      </p:sp>
      <p:sp>
        <p:nvSpPr>
          <p:cNvPr id="4" name="Text 1"/>
          <p:cNvSpPr/>
          <p:nvPr/>
        </p:nvSpPr>
        <p:spPr>
          <a:xfrm>
            <a:off x="793790" y="1882021"/>
            <a:ext cx="13042821" cy="446555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700"/>
              </a:lnSpc>
              <a:buNone/>
            </a:pPr>
            <a:r>
              <a:rPr lang="en-US" sz="9350" b="1" dirty="0">
                <a:solidFill>
                  <a:srgbClr val="FFFFFF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Средства искусственного интеллекта</a:t>
            </a:r>
            <a:endParaRPr lang="en-US" sz="9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023" y="480851"/>
            <a:ext cx="12577286" cy="7068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Что такое искусственный интеллект (ИИ)?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754024" y="1634923"/>
            <a:ext cx="13325385" cy="129266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Искусственный интеллект (ИИ)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— это не просто наука, это революция в мире технологий. Он позволяет машинам и программам </a:t>
            </a: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думать, учиться и взаимодействовать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с окружающим миром, подобно человеку.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54025" y="3552202"/>
            <a:ext cx="4230529" cy="3344466"/>
          </a:xfrm>
          <a:prstGeom prst="roundRect">
            <a:avLst>
              <a:gd name="adj" fmla="val 4375"/>
            </a:avLst>
          </a:prstGeom>
          <a:solidFill>
            <a:srgbClr val="FFFFFF">
              <a:alpha val="95000"/>
            </a:srgbClr>
          </a:solidFill>
        </p:spPr>
        <p:txBody>
          <a:bodyPr/>
          <a:lstStyle/>
          <a:p/>
        </p:txBody>
      </p:sp>
      <p:sp>
        <p:nvSpPr>
          <p:cNvPr id="5" name="Shape 3"/>
          <p:cNvSpPr/>
          <p:nvPr/>
        </p:nvSpPr>
        <p:spPr>
          <a:xfrm>
            <a:off x="754025" y="3521723"/>
            <a:ext cx="4230529" cy="121920"/>
          </a:xfrm>
          <a:prstGeom prst="roundRect">
            <a:avLst>
              <a:gd name="adj" fmla="val 74222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sp>
        <p:nvSpPr>
          <p:cNvPr id="6" name="Shape 4"/>
          <p:cNvSpPr/>
          <p:nvPr/>
        </p:nvSpPr>
        <p:spPr>
          <a:xfrm>
            <a:off x="2546154" y="3229067"/>
            <a:ext cx="646271" cy="646271"/>
          </a:xfrm>
          <a:prstGeom prst="roundRect">
            <a:avLst>
              <a:gd name="adj" fmla="val 141489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sp>
        <p:nvSpPr>
          <p:cNvPr id="7" name="Text 5"/>
          <p:cNvSpPr/>
          <p:nvPr/>
        </p:nvSpPr>
        <p:spPr>
          <a:xfrm>
            <a:off x="2740047" y="3320507"/>
            <a:ext cx="258485" cy="3231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99889" y="4090841"/>
            <a:ext cx="3738801" cy="7067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Интеллектуальные машины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99889" y="4926779"/>
            <a:ext cx="3738801" cy="10344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 занимается созданием машин и программ, способных к обучению и мышлению.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199938" y="3552202"/>
            <a:ext cx="4230529" cy="3344466"/>
          </a:xfrm>
          <a:prstGeom prst="roundRect">
            <a:avLst>
              <a:gd name="adj" fmla="val 4375"/>
            </a:avLst>
          </a:prstGeom>
          <a:solidFill>
            <a:srgbClr val="FFFFFF">
              <a:alpha val="95000"/>
            </a:srgbClr>
          </a:solidFill>
        </p:spPr>
        <p:txBody>
          <a:bodyPr/>
          <a:lstStyle/>
          <a:p/>
        </p:txBody>
      </p:sp>
      <p:sp>
        <p:nvSpPr>
          <p:cNvPr id="11" name="Shape 9"/>
          <p:cNvSpPr/>
          <p:nvPr/>
        </p:nvSpPr>
        <p:spPr>
          <a:xfrm>
            <a:off x="5199938" y="3521723"/>
            <a:ext cx="4230529" cy="121920"/>
          </a:xfrm>
          <a:prstGeom prst="roundRect">
            <a:avLst>
              <a:gd name="adj" fmla="val 74222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sp>
        <p:nvSpPr>
          <p:cNvPr id="12" name="Shape 10"/>
          <p:cNvSpPr/>
          <p:nvPr/>
        </p:nvSpPr>
        <p:spPr>
          <a:xfrm>
            <a:off x="6992066" y="3229067"/>
            <a:ext cx="646271" cy="646271"/>
          </a:xfrm>
          <a:prstGeom prst="roundRect">
            <a:avLst>
              <a:gd name="adj" fmla="val 141489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sp>
        <p:nvSpPr>
          <p:cNvPr id="13" name="Text 11"/>
          <p:cNvSpPr/>
          <p:nvPr/>
        </p:nvSpPr>
        <p:spPr>
          <a:xfrm>
            <a:off x="7185960" y="3320507"/>
            <a:ext cx="258485" cy="3231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2</a:t>
            </a:r>
            <a:endParaRPr lang="en-US" sz="2400" b="1" dirty="0">
              <a:solidFill>
                <a:srgbClr val="FFFFFF"/>
              </a:solidFill>
              <a:latin typeface="Petrona Bold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445802" y="4090841"/>
            <a:ext cx="3738801" cy="7067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Понимание и принятие решений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45802" y="4926779"/>
            <a:ext cx="3738801" cy="17240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7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Основная цель — разработка систем, которые могут анализировать информацию и принимать обоснованные решения.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645850" y="3552202"/>
            <a:ext cx="4230529" cy="3344466"/>
          </a:xfrm>
          <a:prstGeom prst="roundRect">
            <a:avLst>
              <a:gd name="adj" fmla="val 4375"/>
            </a:avLst>
          </a:prstGeom>
          <a:solidFill>
            <a:srgbClr val="FFFFFF">
              <a:alpha val="95000"/>
            </a:srgbClr>
          </a:solidFill>
        </p:spPr>
        <p:txBody>
          <a:bodyPr/>
          <a:lstStyle/>
          <a:p/>
        </p:txBody>
      </p:sp>
      <p:sp>
        <p:nvSpPr>
          <p:cNvPr id="17" name="Shape 15"/>
          <p:cNvSpPr/>
          <p:nvPr/>
        </p:nvSpPr>
        <p:spPr>
          <a:xfrm>
            <a:off x="9645850" y="3521723"/>
            <a:ext cx="4230529" cy="121920"/>
          </a:xfrm>
          <a:prstGeom prst="roundRect">
            <a:avLst>
              <a:gd name="adj" fmla="val 74222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sp>
        <p:nvSpPr>
          <p:cNvPr id="18" name="Shape 16"/>
          <p:cNvSpPr/>
          <p:nvPr/>
        </p:nvSpPr>
        <p:spPr>
          <a:xfrm>
            <a:off x="11437979" y="3229067"/>
            <a:ext cx="646271" cy="646271"/>
          </a:xfrm>
          <a:prstGeom prst="roundRect">
            <a:avLst>
              <a:gd name="adj" fmla="val 141489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sp>
        <p:nvSpPr>
          <p:cNvPr id="19" name="Text 17"/>
          <p:cNvSpPr/>
          <p:nvPr/>
        </p:nvSpPr>
        <p:spPr>
          <a:xfrm>
            <a:off x="11631872" y="3320507"/>
            <a:ext cx="258485" cy="3231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defTabSz="914400" rtl="0" eaLnBrk="1" latinLnBrk="0" hangingPunct="1">
              <a:lnSpc>
                <a:spcPts val="325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3</a:t>
            </a:r>
            <a:endParaRPr lang="en-US" sz="2400" b="1" dirty="0">
              <a:solidFill>
                <a:srgbClr val="FFFFFF"/>
              </a:solidFill>
              <a:latin typeface="Petrona Bold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891714" y="4090841"/>
            <a:ext cx="3738801" cy="7067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Взаимодействие с миром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891714" y="4926779"/>
            <a:ext cx="3984664" cy="13792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7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 стремится создать системы, способные эффективно взаимодействовать с людьми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 defTabSz="914400" rtl="0" eaLnBrk="1" latinLnBrk="0" hangingPunct="1">
              <a:lnSpc>
                <a:spcPts val="27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 окружающей средой.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43118"/>
            <a:ext cx="12062698" cy="74426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defTabSz="914400" rtl="0" eaLnBrk="1" latinLnBrk="0" hangingPunct="1">
              <a:lnSpc>
                <a:spcPts val="55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Основные направления и средства ИИ</a:t>
            </a:r>
            <a:endParaRPr lang="en-US" sz="4500" b="1" dirty="0">
              <a:solidFill>
                <a:srgbClr val="000000"/>
              </a:solidFill>
              <a:latin typeface="Petrona Bold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470865"/>
            <a:ext cx="130428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Искусственный интеллект охватывает множество областей, каждая из которых решает свои уникальные задачи, приближая нас к будущему, где машины становятся еще умнее.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93790" y="2480157"/>
            <a:ext cx="566976" cy="566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1" y="3330620"/>
            <a:ext cx="3278743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Машинное обучение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793791" y="3838779"/>
            <a:ext cx="6379607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Компьютеры учатся на данных без явного программирования, находя скрытые закономерности.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56885" y="2480157"/>
            <a:ext cx="566976" cy="5669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56885" y="3330620"/>
            <a:ext cx="5885736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Обработка естественного языка 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7456885" y="3838779"/>
            <a:ext cx="637972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Понимание и генерация человеческой речи и текста для общения с машинами.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3790" y="5165610"/>
            <a:ext cx="566976" cy="56697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91" y="5868675"/>
            <a:ext cx="3540085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defTabSz="914400" rtl="0" eaLnBrk="1" latinLnBrk="0" hangingPunct="1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Компьютерное зрение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793791" y="6376834"/>
            <a:ext cx="6379607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Распознавание и анализ изображений и видео, позволяющие машинам "видеть" мир.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56885" y="5165610"/>
            <a:ext cx="566976" cy="56697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56885" y="5868675"/>
            <a:ext cx="3312795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defTabSz="914400" rtl="0" eaLnBrk="1" latinLnBrk="0" hangingPunct="1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Экспертные системы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7456885" y="6376834"/>
            <a:ext cx="6379726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Программы, принимающие решения, используя накопленные знания и правила.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1" y="379245"/>
            <a:ext cx="7556421" cy="14885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55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Примеры средств ИИ в повседневной жизни</a:t>
            </a:r>
            <a:endParaRPr lang="en-US" sz="4500" b="1" dirty="0">
              <a:solidFill>
                <a:srgbClr val="000000"/>
              </a:solidFill>
              <a:latin typeface="Petrona Bold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1" y="2078496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 уже давно стал частью нашей повседневности, незаметно помогая нам в самых разных сферах.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93791" y="3015033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Виртуальные помощники</a:t>
            </a:r>
            <a:r>
              <a:rPr lang="ru-RU" sz="20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: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облегчающие нашу жизнь голосовыми командами.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93791" y="3864552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Рекомендательные системы: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интернет-магазины, предлагающие то, что нам интересно.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93791" y="4669653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Автономные автомобили и роботы: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меняющие будущее транспорта и автоматизации.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93791" y="5519172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Системы распознавания лиц и речи: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повышающие безопасность и удобство использования устройств.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93791" y="6455709"/>
            <a:ext cx="75564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От умных колонок до беспилотных автомобилей — </a:t>
            </a:r>
            <a:endParaRPr lang="ru-RU" sz="2000" b="1" dirty="0">
              <a:solidFill>
                <a:schemeClr val="tx1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 делает мир удобнее и безопаснее.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8710339" y="1140753"/>
            <a:ext cx="5029435" cy="5447598"/>
          </a:xfrm>
          <a:custGeom>
            <a:avLst/>
            <a:rect l="l" t="t" r="r" b="b"/>
            <a:pathLst>
              <a:path w="4231282" h="4422943">
                <a:moveTo>
                  <a:pt x="0" y="0"/>
                </a:moveTo>
                <a:lnTo>
                  <a:pt x="4231282" y="0"/>
                </a:lnTo>
                <a:lnTo>
                  <a:pt x="4231282" y="4422943"/>
                </a:lnTo>
                <a:lnTo>
                  <a:pt x="0" y="442294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</p:spPr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0440" y="291109"/>
            <a:ext cx="13208079" cy="10779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55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Искусственный интеллект в образовании</a:t>
            </a:r>
            <a:endParaRPr lang="en-US" sz="4500" b="1" dirty="0">
              <a:solidFill>
                <a:srgbClr val="000000"/>
              </a:solidFill>
              <a:latin typeface="Petrona Bold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60440" y="1271111"/>
            <a:ext cx="13185218" cy="5257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 трансформирует образовательный процесс, делая его более персонализированным и эффективным.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683300" y="1895355"/>
            <a:ext cx="8328693" cy="1257656"/>
          </a:xfrm>
          <a:prstGeom prst="roundRect">
            <a:avLst>
              <a:gd name="adj" fmla="val 1091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6" name="Shape 3"/>
          <p:cNvSpPr/>
          <p:nvPr/>
        </p:nvSpPr>
        <p:spPr>
          <a:xfrm>
            <a:off x="660440" y="1895355"/>
            <a:ext cx="91440" cy="1257656"/>
          </a:xfrm>
          <a:prstGeom prst="roundRect">
            <a:avLst>
              <a:gd name="adj" fmla="val 75453"/>
            </a:avLst>
          </a:prstGeom>
          <a:solidFill>
            <a:srgbClr val="007EBD"/>
          </a:solidFill>
        </p:spPr>
        <p:txBody>
          <a:bodyPr/>
          <a:lstStyle/>
          <a:p>
            <a:endParaRPr sz="2000"/>
          </a:p>
        </p:txBody>
      </p:sp>
      <p:sp>
        <p:nvSpPr>
          <p:cNvPr id="7" name="Text 4"/>
          <p:cNvSpPr/>
          <p:nvPr/>
        </p:nvSpPr>
        <p:spPr>
          <a:xfrm>
            <a:off x="938927" y="2006202"/>
            <a:ext cx="4630103" cy="269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Интеллектуальные обучающие системы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38927" y="2397799"/>
            <a:ext cx="7864448" cy="3977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ИИ-системы и тренажёры адаптируют материал, помогая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лучше усваивать знания.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83300" y="3333866"/>
            <a:ext cx="8328693" cy="1257656"/>
          </a:xfrm>
          <a:prstGeom prst="roundRect">
            <a:avLst>
              <a:gd name="adj" fmla="val 1091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10" name="Shape 7"/>
          <p:cNvSpPr/>
          <p:nvPr/>
        </p:nvSpPr>
        <p:spPr>
          <a:xfrm>
            <a:off x="660440" y="3333866"/>
            <a:ext cx="91440" cy="1257656"/>
          </a:xfrm>
          <a:prstGeom prst="roundRect">
            <a:avLst>
              <a:gd name="adj" fmla="val 75453"/>
            </a:avLst>
          </a:prstGeom>
          <a:solidFill>
            <a:srgbClr val="007EBD"/>
          </a:solidFill>
        </p:spPr>
        <p:txBody>
          <a:bodyPr/>
          <a:lstStyle/>
          <a:p>
            <a:endParaRPr sz="2000"/>
          </a:p>
        </p:txBody>
      </p:sp>
      <p:sp>
        <p:nvSpPr>
          <p:cNvPr id="11" name="Text 8"/>
          <p:cNvSpPr/>
          <p:nvPr/>
        </p:nvSpPr>
        <p:spPr>
          <a:xfrm>
            <a:off x="938927" y="3455191"/>
            <a:ext cx="3048238" cy="269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Персонализация обучения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38927" y="3836309"/>
            <a:ext cx="7551658" cy="2628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Материалы подстраиваются под индивидуальный уровень и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интересы каждого ученика.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83300" y="4725827"/>
            <a:ext cx="8328693" cy="1257656"/>
          </a:xfrm>
          <a:prstGeom prst="roundRect">
            <a:avLst>
              <a:gd name="adj" fmla="val 1091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14" name="Shape 11"/>
          <p:cNvSpPr/>
          <p:nvPr/>
        </p:nvSpPr>
        <p:spPr>
          <a:xfrm>
            <a:off x="660440" y="4725827"/>
            <a:ext cx="91440" cy="1257656"/>
          </a:xfrm>
          <a:prstGeom prst="roundRect">
            <a:avLst>
              <a:gd name="adj" fmla="val 75453"/>
            </a:avLst>
          </a:prstGeom>
          <a:solidFill>
            <a:srgbClr val="007EBD"/>
          </a:solidFill>
        </p:spPr>
        <p:txBody>
          <a:bodyPr/>
          <a:lstStyle/>
          <a:p>
            <a:endParaRPr sz="2000"/>
          </a:p>
        </p:txBody>
      </p:sp>
      <p:sp>
        <p:nvSpPr>
          <p:cNvPr id="15" name="Text 12"/>
          <p:cNvSpPr/>
          <p:nvPr/>
        </p:nvSpPr>
        <p:spPr>
          <a:xfrm>
            <a:off x="938927" y="4881675"/>
            <a:ext cx="3014543" cy="269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Автоматическая проверка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938927" y="5228271"/>
            <a:ext cx="7551658" cy="2628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ИИ быстро проверяет задания и тесты, освобождая время для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более глубокого обучения.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83300" y="6164338"/>
            <a:ext cx="8328693" cy="1257656"/>
          </a:xfrm>
          <a:prstGeom prst="roundRect">
            <a:avLst>
              <a:gd name="adj" fmla="val 1091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B2D4E5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18" name="Shape 15"/>
          <p:cNvSpPr/>
          <p:nvPr/>
        </p:nvSpPr>
        <p:spPr>
          <a:xfrm>
            <a:off x="660440" y="6164338"/>
            <a:ext cx="91440" cy="1257656"/>
          </a:xfrm>
          <a:prstGeom prst="roundRect">
            <a:avLst>
              <a:gd name="adj" fmla="val 75453"/>
            </a:avLst>
          </a:prstGeom>
          <a:solidFill>
            <a:srgbClr val="007EBD"/>
          </a:solidFill>
        </p:spPr>
        <p:txBody>
          <a:bodyPr/>
          <a:lstStyle/>
          <a:p>
            <a:endParaRPr sz="2000"/>
          </a:p>
        </p:txBody>
      </p:sp>
      <p:sp>
        <p:nvSpPr>
          <p:cNvPr id="19" name="Text 16"/>
          <p:cNvSpPr/>
          <p:nvPr/>
        </p:nvSpPr>
        <p:spPr>
          <a:xfrm>
            <a:off x="938927" y="6320186"/>
            <a:ext cx="2968109" cy="2694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Виртуальные помощники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938927" y="6666782"/>
            <a:ext cx="7551658" cy="2628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Чат-боты и виртуальные преподаватели всегда готовы помочь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с учебным материалом.</a:t>
            </a:r>
            <a:endParaRPr lang="en-US" sz="2000" dirty="0"/>
          </a:p>
        </p:txBody>
      </p:sp>
      <p:sp>
        <p:nvSpPr>
          <p:cNvPr id="21" name="Freeform 2"/>
          <p:cNvSpPr/>
          <p:nvPr/>
        </p:nvSpPr>
        <p:spPr>
          <a:xfrm>
            <a:off x="9199040" y="1895355"/>
            <a:ext cx="5173518" cy="5422691"/>
          </a:xfrm>
          <a:custGeom>
            <a:av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</p:spPr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7593" y="286770"/>
            <a:ext cx="10820315" cy="682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defTabSz="914400" rtl="0" eaLnBrk="1" latinLnBrk="0" hangingPunct="1">
              <a:lnSpc>
                <a:spcPts val="55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Как работает машинное обучение?</a:t>
            </a:r>
            <a:endParaRPr lang="en-US" sz="4500" b="1" dirty="0">
              <a:solidFill>
                <a:srgbClr val="000000"/>
              </a:solidFill>
              <a:latin typeface="Petrona Bold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77593" y="1284574"/>
            <a:ext cx="13648134" cy="2245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Машинное обучение — это процесс, при котором компьютер учится на данных, как человек на опыте.</a:t>
            </a:r>
            <a:endParaRPr lang="en-US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93099" y="258425"/>
            <a:ext cx="12644080" cy="77127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7086" y="2031289"/>
            <a:ext cx="2881649" cy="403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Data Analysis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3304142" y="4649927"/>
            <a:ext cx="2881649" cy="8060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 defTabSz="914400" rtl="0" eaLnBrk="1" latinLnBrk="0" hangingPunct="1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Pattern Recognition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5827506" y="2539488"/>
            <a:ext cx="2975265" cy="403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Model Building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7606582" y="5580831"/>
            <a:ext cx="2881649" cy="403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defTabSz="914400" rtl="0" eaLnBrk="1" latinLnBrk="0" hangingPunct="1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Prediction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3" name="Text 6"/>
          <p:cNvSpPr/>
          <p:nvPr/>
        </p:nvSpPr>
        <p:spPr>
          <a:xfrm>
            <a:off x="10387391" y="3402629"/>
            <a:ext cx="2881649" cy="40304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defTabSz="914400" rtl="0" eaLnBrk="1" latinLnBrk="0" hangingPunct="1">
              <a:lnSpc>
                <a:spcPts val="175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Decision-Making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5" name="Text 7"/>
          <p:cNvSpPr/>
          <p:nvPr/>
        </p:nvSpPr>
        <p:spPr>
          <a:xfrm>
            <a:off x="677593" y="6361844"/>
            <a:ext cx="12959585" cy="8060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Пример: система распознавания </a:t>
            </a:r>
            <a:r>
              <a:rPr lang="ru-RU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аудио-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текста, обученная на 50 часах речи от 220 дикторов,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демонстрирует, как данные превращаются в интеллектуальные возможности.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/>
          <a:lstStyle/>
          <a:p/>
        </p:txBody>
      </p:sp>
      <p:sp>
        <p:nvSpPr>
          <p:cNvPr id="4" name="Text 1"/>
          <p:cNvSpPr/>
          <p:nvPr/>
        </p:nvSpPr>
        <p:spPr>
          <a:xfrm>
            <a:off x="2055971" y="1576390"/>
            <a:ext cx="10518458" cy="74426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defTabSz="914400" rtl="0" eaLnBrk="1" latinLnBrk="0" hangingPunct="1">
              <a:lnSpc>
                <a:spcPts val="5550"/>
              </a:lnSpc>
              <a:buNone/>
            </a:pPr>
            <a:r>
              <a:rPr lang="en-US" sz="4500" b="1" dirty="0">
                <a:solidFill>
                  <a:schemeClr val="bg1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Генерация и распознавание речи</a:t>
            </a:r>
            <a:endParaRPr lang="en-US" sz="4500" b="1" dirty="0">
              <a:solidFill>
                <a:schemeClr val="bg1"/>
              </a:solidFill>
              <a:latin typeface="Petrona Bold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89" y="2664263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Эти технологии позволяют машинам общаться с нами, понимая наши слова и отвечая на них.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828483" y="3558184"/>
            <a:ext cx="2977039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Как это работает?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93790" y="4264700"/>
            <a:ext cx="6244709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Системы преобразуют речь в текст (распознавание).</a:t>
            </a:r>
            <a:endParaRPr lang="en-US" sz="2000" dirty="0">
              <a:solidFill>
                <a:srgbClr val="FFFFFF"/>
              </a:solidFill>
              <a:latin typeface="Inter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93790" y="5069800"/>
            <a:ext cx="6244709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 defTabSz="914400" rtl="0" eaLnBrk="1" latinLnBrk="0" hangingPunct="1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 наоборот, текст в речь (генерация).</a:t>
            </a:r>
            <a:endParaRPr lang="en-US" sz="2000" dirty="0">
              <a:solidFill>
                <a:srgbClr val="FFFFFF"/>
              </a:solidFill>
              <a:latin typeface="Inter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9004593" y="3558184"/>
            <a:ext cx="2977039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defTabSz="914400" rtl="0" eaLnBrk="1" latinLnBrk="0" hangingPunct="1">
              <a:lnSpc>
                <a:spcPts val="29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Где применяется?</a:t>
            </a:r>
            <a:endParaRPr lang="en-US" sz="2400" b="1" dirty="0">
              <a:solidFill>
                <a:srgbClr val="FFFFFF"/>
              </a:solidFill>
              <a:latin typeface="Petrona Bold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599521" y="4264700"/>
            <a:ext cx="6244709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 defTabSz="914400" rtl="0" eaLnBrk="1" latinLnBrk="0" hangingPunct="1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Голосовые помощники и переводчики.</a:t>
            </a:r>
            <a:endParaRPr lang="en-US" sz="2000" dirty="0">
              <a:solidFill>
                <a:srgbClr val="FFFFFF"/>
              </a:solidFill>
              <a:latin typeface="Inter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599521" y="4706898"/>
            <a:ext cx="6244709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 defTabSz="914400" rtl="0" eaLnBrk="1" latinLnBrk="0" hangingPunct="1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Системы распознавания команд и диктовки.</a:t>
            </a:r>
            <a:endParaRPr lang="en-US" sz="2000" dirty="0">
              <a:solidFill>
                <a:srgbClr val="FFFFFF"/>
              </a:solidFill>
              <a:latin typeface="Inter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93787" y="5865137"/>
            <a:ext cx="13042821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Технологии становятся всё более совершенными, учитывая акценты и даже сленг, делая общение с ИИ максимально естественным.</a:t>
            </a:r>
            <a:endParaRPr lang="en-US" sz="2000" dirty="0">
              <a:solidFill>
                <a:srgbClr val="FFFFFF"/>
              </a:solidFill>
              <a:latin typeface="Inter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6521" y="372785"/>
            <a:ext cx="11311295" cy="6905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Этические и практические вызовы ИИ</a:t>
            </a:r>
            <a:endParaRPr lang="en-US" sz="4500" b="1" dirty="0">
              <a:solidFill>
                <a:srgbClr val="000000"/>
              </a:solidFill>
              <a:latin typeface="Petrona Bold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6521" y="1346001"/>
            <a:ext cx="13157359" cy="3367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Развитие ИИ несёт не только прогресс, но и новые вызовы, требующие ответственного подхода.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6521" y="2037304"/>
            <a:ext cx="6473428" cy="2422565"/>
          </a:xfrm>
          <a:prstGeom prst="roundRect">
            <a:avLst>
              <a:gd name="adj" fmla="val 364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Shape 3"/>
          <p:cNvSpPr/>
          <p:nvPr/>
        </p:nvSpPr>
        <p:spPr>
          <a:xfrm>
            <a:off x="954524" y="2255308"/>
            <a:ext cx="631269" cy="631269"/>
          </a:xfrm>
          <a:prstGeom prst="roundRect">
            <a:avLst>
              <a:gd name="adj" fmla="val 14483660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28117" y="2393420"/>
            <a:ext cx="284083" cy="3550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54523" y="2994899"/>
            <a:ext cx="4177784" cy="345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Приватность и безопасность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54524" y="3441383"/>
            <a:ext cx="6037421" cy="6734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Сбор и хранение больших объёмов данных ставят вопросы о защите личной информации.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420332" y="2037304"/>
            <a:ext cx="6473547" cy="2422565"/>
          </a:xfrm>
          <a:prstGeom prst="roundRect">
            <a:avLst>
              <a:gd name="adj" fmla="val 364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Shape 7"/>
          <p:cNvSpPr/>
          <p:nvPr/>
        </p:nvSpPr>
        <p:spPr>
          <a:xfrm>
            <a:off x="7638336" y="2255308"/>
            <a:ext cx="631269" cy="631269"/>
          </a:xfrm>
          <a:prstGeom prst="roundRect">
            <a:avLst>
              <a:gd name="adj" fmla="val 14483660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11929" y="2393420"/>
            <a:ext cx="284083" cy="3550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38336" y="2994899"/>
            <a:ext cx="3528774" cy="345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Ошибки и предвзятость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638336" y="3441382"/>
            <a:ext cx="6037539" cy="6734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6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Алгоритмы могут повторять и усиливать человеческие предрассудки, если они есть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 defTabSz="914400" rtl="0" eaLnBrk="1" latinLnBrk="0" hangingPunct="1">
              <a:lnSpc>
                <a:spcPts val="26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 данных.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736521" y="4670252"/>
            <a:ext cx="6473428" cy="2422565"/>
          </a:xfrm>
          <a:prstGeom prst="roundRect">
            <a:avLst>
              <a:gd name="adj" fmla="val 364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Shape 11"/>
          <p:cNvSpPr/>
          <p:nvPr/>
        </p:nvSpPr>
        <p:spPr>
          <a:xfrm>
            <a:off x="954524" y="4888256"/>
            <a:ext cx="631269" cy="631269"/>
          </a:xfrm>
          <a:prstGeom prst="roundRect">
            <a:avLst>
              <a:gd name="adj" fmla="val 14483660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28117" y="5026368"/>
            <a:ext cx="284083" cy="3550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54524" y="5729909"/>
            <a:ext cx="3572351" cy="345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defTabSz="914400" rtl="0" eaLnBrk="1" latinLnBrk="0" hangingPunct="1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Влияние на рынок труда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954524" y="6201396"/>
            <a:ext cx="6037421" cy="6734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Автоматизация создаёт новые рабочие места, но требует от людей освоения новых навыков.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7420332" y="4670252"/>
            <a:ext cx="6473547" cy="2422565"/>
          </a:xfrm>
          <a:prstGeom prst="roundRect">
            <a:avLst>
              <a:gd name="adj" fmla="val 364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Shape 15"/>
          <p:cNvSpPr/>
          <p:nvPr/>
        </p:nvSpPr>
        <p:spPr>
          <a:xfrm>
            <a:off x="7638336" y="4888256"/>
            <a:ext cx="631269" cy="631269"/>
          </a:xfrm>
          <a:prstGeom prst="roundRect">
            <a:avLst>
              <a:gd name="adj" fmla="val 14483660"/>
            </a:avLst>
          </a:prstGeom>
          <a:solidFill>
            <a:srgbClr val="007EBD"/>
          </a:solidFill>
        </p:spPr>
        <p:txBody>
          <a:bodyPr/>
          <a:lstStyle/>
          <a:p/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11929" y="5026368"/>
            <a:ext cx="284083" cy="3550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38336" y="5729909"/>
            <a:ext cx="4504373" cy="3452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defTabSz="914400" rtl="0" eaLnBrk="1" latinLnBrk="0" hangingPunct="1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Ответственное использование</a:t>
            </a:r>
            <a:endParaRPr lang="en-US" sz="2400" b="1" dirty="0">
              <a:solidFill>
                <a:srgbClr val="272525"/>
              </a:solidFill>
              <a:latin typeface="Petrona Bold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638336" y="6201396"/>
            <a:ext cx="6037540" cy="6734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defTabSz="914400" rtl="0" eaLnBrk="1" latinLnBrk="0" hangingPunct="1">
              <a:lnSpc>
                <a:spcPts val="26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Важно развивать ИИ с учётом этических норм и общественного блага.</a:t>
            </a:r>
            <a:endParaRPr lang="en-US" sz="2000" dirty="0">
              <a:solidFill>
                <a:srgbClr val="272525"/>
              </a:solidFill>
              <a:latin typeface="Inter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852" y="373512"/>
            <a:ext cx="10596801" cy="6796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Будущее искусственного интеллекта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724852" y="1293043"/>
            <a:ext cx="13180695" cy="6629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Будущее искусственного интеллекта обещает ещё более глубокую интеграцию в нашу жизнь, открывая невероятные возможности и трансформируя многие аспекты нашего существования.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24852" y="2188989"/>
            <a:ext cx="13180695" cy="13258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Генеративный ИИ 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продолжит развиваться, создавая не только тексты, изображения и музыку, но и видеоконтент, 3D-модели и даже новые научные гипотезы. Эти системы будут становиться всё более изощрёнными, способными к творчеству и инновациям на уровне, сравнимом с человеческим. Сам ИИ станет незаменимым помощником во многих критически важных областях.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24852" y="3747875"/>
            <a:ext cx="13180695" cy="271868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 медицине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он будет способствовать ранней диагностике заболеваний, ускорять разработку новых лекарств и персонализировать лечение, учитывая индивидуальные особенности каждого пациента.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 транспорте 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автономные системы сделают дороги безопаснее и эффективнее, оптимизируя логистику и городское движение.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 образовании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ИИ предоставит персонализированные учебные программы и интеллектуальных наставников, адаптирующихся к стилю обучения каждого ученика.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В науке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ИИ будет анализировать огромные массивы данных, ускоряя открытия и помогая решать сложнейшие глобальные проблемы, от изменения климата до поиска новых материалов.</a:t>
            </a:r>
            <a:endParaRPr lang="en-US" sz="2000" dirty="0"/>
          </a:p>
        </p:txBody>
      </p:sp>
      <p:sp>
        <p:nvSpPr>
          <p:cNvPr id="7" name="Freeform 7"/>
          <p:cNvSpPr/>
          <p:nvPr/>
        </p:nvSpPr>
        <p:spPr>
          <a:xfrm rot="1007032">
            <a:off x="11895509" y="6055513"/>
            <a:ext cx="2557047" cy="2766759"/>
          </a:xfrm>
          <a:custGeom>
            <a:avLst/>
            <a:rect l="l" t="t" r="r" b="b"/>
            <a:pathLst>
              <a:path w="3834943" h="3950156">
                <a:moveTo>
                  <a:pt x="0" y="0"/>
                </a:moveTo>
                <a:lnTo>
                  <a:pt x="3834942" y="0"/>
                </a:lnTo>
                <a:lnTo>
                  <a:pt x="3834942" y="3950155"/>
                </a:lnTo>
                <a:lnTo>
                  <a:pt x="0" y="395015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</p:spPr>
        <p:txBody>
          <a:bodyPr/>
          <a:lstStyle/>
          <a:p/>
        </p:txBody>
      </p:sp>
      <p:sp>
        <p:nvSpPr>
          <p:cNvPr id="8" name="Freeform 4"/>
          <p:cNvSpPr/>
          <p:nvPr/>
        </p:nvSpPr>
        <p:spPr>
          <a:xfrm>
            <a:off x="2725818" y="6699566"/>
            <a:ext cx="1491585" cy="1419362"/>
          </a:xfrm>
          <a:custGeom>
            <a:avLst/>
            <a:rect l="l" t="t" r="r" b="b"/>
            <a:pathLst>
              <a:path w="4156364" h="4114800">
                <a:moveTo>
                  <a:pt x="0" y="0"/>
                </a:moveTo>
                <a:lnTo>
                  <a:pt x="4156363" y="0"/>
                </a:lnTo>
                <a:lnTo>
                  <a:pt x="415636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 l="0" t="0" r="0" b="0"/>
            <a:stretch>
              <a:fillRect l="0" t="0" r="0" b="0"/>
            </a:stretch>
          </a:blipFill>
        </p:spPr>
        <p:txBody>
          <a:bodyPr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38102" y="316057"/>
            <a:ext cx="5954197" cy="74426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 defTabSz="914400" rtl="0" eaLnBrk="1" latinLnBrk="0" hangingPunct="1">
              <a:lnSpc>
                <a:spcPts val="535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Итог</a:t>
            </a:r>
            <a:r>
              <a:rPr lang="ru-RU" sz="4500" b="1" dirty="0">
                <a:solidFill>
                  <a:srgbClr val="000000"/>
                </a:solidFill>
                <a:latin typeface="Petrona Bold" pitchFamily="34" charset="0"/>
                <a:ea typeface="Petrona Bold" pitchFamily="34" charset="0"/>
                <a:cs typeface="Petrona Bold" pitchFamily="34" charset="0"/>
              </a:rPr>
              <a:t>и урока</a:t>
            </a:r>
            <a:endParaRPr lang="en-US" sz="4500" b="1" dirty="0">
              <a:solidFill>
                <a:srgbClr val="000000"/>
              </a:solidFill>
              <a:latin typeface="Petrona Bold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89" y="1315468"/>
            <a:ext cx="13042821" cy="90701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Искусственный интеллект — это не просто технология, а мощный инструмент, меняющий наш мир.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89" y="2561909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Средства ИИ уже активно используются в нашей повседневной жизни, упрощая учёбу, работу и </a:t>
            </a:r>
            <a:endParaRPr lang="ru-RU" sz="2000" dirty="0">
              <a:solidFill>
                <a:srgbClr val="272525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развлечения.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93790" y="3439689"/>
            <a:ext cx="13042821" cy="3629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Понимание возможностей и ограничений ИИ поможет вам эффективно использовать его в будущем.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3789" y="4114800"/>
            <a:ext cx="13245852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Будущее принадлежит тем, кто готов к </a:t>
            </a:r>
            <a:r>
              <a:rPr lang="en-US" sz="20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ответственному и творческому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использованию</a:t>
            </a:r>
            <a:r>
              <a:rPr lang="ru-RU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 </a:t>
            </a: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искусственного интеллекта.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93789" y="5152813"/>
            <a:ext cx="8322355" cy="4535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Будьте готовы к изменениям и станьте частью будущего,</a:t>
            </a:r>
            <a:endParaRPr lang="ru-RU" sz="2200" b="1" dirty="0">
              <a:solidFill>
                <a:schemeClr val="tx1"/>
              </a:solidFill>
              <a:latin typeface="Inter" pitchFamily="34" charset="0"/>
              <a:ea typeface="Inter" pitchFamily="34" charset="0"/>
              <a:cs typeface="Inter" pitchFamily="34" charset="0"/>
            </a:endParaRPr>
          </a:p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которое создаётся уже сейчас</a:t>
            </a:r>
            <a:r>
              <a:rPr lang="ru-RU" sz="2200" b="1" dirty="0">
                <a:solidFill>
                  <a:schemeClr val="tx1"/>
                </a:solidFill>
                <a:latin typeface="Inter" pitchFamily="34" charset="0"/>
                <a:ea typeface="Inter" pitchFamily="34" charset="0"/>
                <a:cs typeface="Inter" pitchFamily="34" charset="0"/>
              </a:rPr>
              <a:t>.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8" name="Freeform 5"/>
          <p:cNvSpPr/>
          <p:nvPr/>
        </p:nvSpPr>
        <p:spPr>
          <a:xfrm rot="20674320">
            <a:off x="10382069" y="4857701"/>
            <a:ext cx="2365007" cy="3259923"/>
          </a:xfrm>
          <a:custGeom>
            <a:avLst/>
            <a:rect l="l" t="t" r="r" b="b"/>
            <a:pathLst>
              <a:path w="2912935" h="4114800">
                <a:moveTo>
                  <a:pt x="0" y="0"/>
                </a:moveTo>
                <a:lnTo>
                  <a:pt x="2912935" y="0"/>
                </a:lnTo>
                <a:lnTo>
                  <a:pt x="2912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 l="0" t="0" r="0" b="0"/>
            <a:stretch>
              <a:fillRect l="0" t="0" r="0" b="0"/>
            </a:stretch>
          </a:blipFill>
        </p:spPr>
        <p:txBody>
          <a:bodyPr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тнее настроение">
  <a:themeElements>
    <a:clrScheme name="Летнее настроение">
      <a:dk1>
        <a:srgbClr val="000000"/>
      </a:dk1>
      <a:lt1>
        <a:sysClr val="window" lastClr="FFFFFF"/>
      </a:lt1>
      <a:dk2>
        <a:srgbClr val="768896"/>
      </a:dk2>
      <a:lt2>
        <a:srgbClr val="D6E3E9"/>
      </a:lt2>
      <a:accent1>
        <a:srgbClr val="53BBC9"/>
      </a:accent1>
      <a:accent2>
        <a:srgbClr val="669ACC"/>
      </a:accent2>
      <a:accent3>
        <a:srgbClr val="A1BF99"/>
      </a:accent3>
      <a:accent4>
        <a:srgbClr val="FFCC00"/>
      </a:accent4>
      <a:accent5>
        <a:srgbClr val="84ACB6"/>
      </a:accent5>
      <a:accent6>
        <a:srgbClr val="2683C6"/>
      </a:accent6>
      <a:hlink>
        <a:srgbClr val="1C6294"/>
      </a:hlink>
      <a:folHlink>
        <a:srgbClr val="75B5E4"/>
      </a:folHlink>
    </a:clrScheme>
    <a:fontScheme name="Летнее настроение">
      <a:majorFont>
        <a:latin typeface="Verdana Bold"/>
        <a:ea typeface=""/>
        <a:cs typeface=""/>
      </a:majorFont>
      <a:minorFont>
        <a:latin typeface="Verdana"/>
        <a:ea typeface=""/>
        <a:cs typeface=""/>
      </a:minorFont>
    </a:fontScheme>
    <a:fmtScheme name="Летнее настроение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Эдуард</cp:lastModifiedBy>
  <cp:revision>1</cp:revision>
  <dcterms:created xsi:type="dcterms:W3CDTF">2025-08-12T17:09:27Z</dcterms:created>
  <dcterms:modified xsi:type="dcterms:W3CDTF">2025-08-13T16:24:07Z</dcterms:modified>
</cp:coreProperties>
</file>