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</p:sldMasterIdLst>
  <p:notesMasterIdLst>
    <p:notesMasterId r:id="rId18"/>
  </p:notesMasterIdLst>
  <p:sldIdLst>
    <p:sldId id="283" r:id="rId2"/>
    <p:sldId id="284" r:id="rId3"/>
    <p:sldId id="285" r:id="rId4"/>
    <p:sldId id="286" r:id="rId5"/>
    <p:sldId id="287" r:id="rId6"/>
    <p:sldId id="262" r:id="rId7"/>
    <p:sldId id="288" r:id="rId8"/>
    <p:sldId id="289" r:id="rId9"/>
    <p:sldId id="290" r:id="rId10"/>
    <p:sldId id="291" r:id="rId11"/>
    <p:sldId id="295" r:id="rId12"/>
    <p:sldId id="294" r:id="rId13"/>
    <p:sldId id="276" r:id="rId14"/>
    <p:sldId id="277" r:id="rId15"/>
    <p:sldId id="278" r:id="rId16"/>
    <p:sldId id="296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0" autoAdjust="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1CDD1-267F-4BE7-859D-53A265D5450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E5264-A77F-433F-A769-F3C4DA044B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E5264-A77F-433F-A769-F3C4DA044B32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7F5C9-B65B-48BE-8FD9-BC6704C8205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35B7A2-84A3-4C6E-B551-096F473F7C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6E26B3-F4B3-477B-A451-1C8811A3077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A9173D-3FD6-450D-B2B2-45BFC7C455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5983E-4B10-45E6-B74D-81EF2B393D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401A94-94E4-4C6A-BDC2-96346B4523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9FA47B-81FA-4977-BF4A-4F09FD98B3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EDEB30-31C3-4D2D-880A-0DA4E18E3E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455BCDD-8D86-499B-AD2F-9E79CCA3B3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A37DFA-EE6A-46C7-B919-EB613CD9AF6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4B7371-B71C-4DFD-A263-397F5965AC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EAEC22F-05BA-4B36-96E8-4CDE6DC9F5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&#1048;&#1085;&#1092;&#1086;&#1088;&#1084;&#1072;&#1094;&#1080;&#1085;&#1085;&#1072;&#1103;%20&#1080;&#1085;&#1092;&#1088;&#1086;&#1089;&#1090;&#1088;&#1091;&#1082;&#1090;&#1091;&#1088;&#1072;.ppt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7696200" cy="3124200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l"/>
            <a:r>
              <a:rPr lang="ru-RU" dirty="0"/>
              <a:t>Тема урока:</a:t>
            </a:r>
            <a:br>
              <a:rPr lang="ru-RU" dirty="0"/>
            </a:br>
            <a:br>
              <a:rPr lang="ru-RU" dirty="0"/>
            </a:br>
            <a:r>
              <a:rPr lang="ru-RU" b="0" i="0" dirty="0">
                <a:solidFill>
                  <a:srgbClr val="34343C"/>
                </a:solidFill>
                <a:effectLst/>
                <a:latin typeface="YS Text"/>
              </a:rPr>
              <a:t>Развитие информационных центров, банков данных и</a:t>
            </a:r>
            <a:br>
              <a:rPr lang="ru-RU" b="0" i="0" dirty="0">
                <a:solidFill>
                  <a:srgbClr val="34343C"/>
                </a:solidFill>
                <a:effectLst/>
                <a:latin typeface="YS Text"/>
              </a:rPr>
            </a:br>
            <a:r>
              <a:rPr lang="ru-RU" b="0" i="0" dirty="0">
                <a:solidFill>
                  <a:srgbClr val="34343C"/>
                </a:solidFill>
                <a:effectLst/>
                <a:latin typeface="YS Text"/>
              </a:rPr>
              <a:t>систем связи</a:t>
            </a:r>
            <a:br>
              <a:rPr lang="ru-RU" b="0" i="0" dirty="0">
                <a:solidFill>
                  <a:srgbClr val="34343C"/>
                </a:solidFill>
                <a:effectLst/>
                <a:latin typeface="YS Text"/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Что означает?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2362200"/>
            <a:ext cx="8763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Информационная инфраструктура - это </a:t>
            </a:r>
            <a:r>
              <a:rPr lang="ru-RU" sz="2800" dirty="0"/>
              <a:t>система, которая обеспечивает функционирование и развитие информационного  пространства страны и средств информационного взаимодействия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563112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ru-RU" dirty="0"/>
              <a:t>Связь – это отрасль, обеспечивающая передачу разнообразной информации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648200"/>
            <a:ext cx="7924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От уровня связи зависит качество жизни человека и национальная безопасность. </a:t>
            </a: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900igr.net/datai/informatika/Telefonnaja-svjaz/0003-003-Svjaz-eta-otrasl-khozjajstva-obespechivajuschaja-priem-i-peredach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542288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Традиционная</a:t>
            </a:r>
            <a:br>
              <a:rPr lang="ru-RU" dirty="0"/>
            </a:br>
            <a:r>
              <a:rPr lang="ru-RU" dirty="0"/>
              <a:t> (электрическая) связь -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3200400"/>
            <a:ext cx="51816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Телекоммуникация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3886200"/>
            <a:ext cx="776719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/>
              <a:t>Термин «телекоммуникация»  от греческого и латинского слова</a:t>
            </a:r>
            <a:endParaRPr lang="en-US" sz="2000" dirty="0"/>
          </a:p>
          <a:p>
            <a:pPr algn="ctr"/>
            <a:r>
              <a:rPr lang="en-US" sz="2000" dirty="0" err="1"/>
              <a:t>tele</a:t>
            </a:r>
            <a:r>
              <a:rPr lang="ru-RU" sz="2000" dirty="0"/>
              <a:t> </a:t>
            </a:r>
            <a:r>
              <a:rPr lang="en-US" sz="2000" dirty="0"/>
              <a:t> - </a:t>
            </a:r>
            <a:r>
              <a:rPr lang="ru-RU" sz="2000" dirty="0"/>
              <a:t>далеко; </a:t>
            </a:r>
            <a:r>
              <a:rPr lang="en-US" sz="2000" dirty="0"/>
              <a:t>communicate – </a:t>
            </a:r>
            <a:r>
              <a:rPr lang="ru-RU" sz="2000" dirty="0"/>
              <a:t> связывать, общаться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2133600"/>
            <a:ext cx="716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это  телефонная, телеграфная, радиосвязь, телевидение</a:t>
            </a: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381000"/>
            <a:ext cx="8229600" cy="6096000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ru-RU" b="1" dirty="0"/>
              <a:t>Информационные центры, банки данных и системы связи</a:t>
            </a:r>
          </a:p>
          <a:p>
            <a:pPr eaLnBrk="1" hangingPunct="1">
              <a:buNone/>
            </a:pPr>
            <a:endParaRPr lang="ru-RU" dirty="0"/>
          </a:p>
          <a:p>
            <a:pPr eaLnBrk="1" hangingPunct="1">
              <a:buNone/>
            </a:pPr>
            <a:endParaRPr lang="ru-RU" dirty="0"/>
          </a:p>
          <a:p>
            <a:pPr algn="r" eaLnBrk="1" hangingPunct="1">
              <a:buNone/>
            </a:pPr>
            <a:endParaRPr lang="ru-RU" dirty="0"/>
          </a:p>
          <a:p>
            <a:pPr eaLnBrk="1" hangingPunct="1">
              <a:buNone/>
            </a:pPr>
            <a:endParaRPr lang="ru-RU" dirty="0"/>
          </a:p>
        </p:txBody>
      </p:sp>
      <p:pic>
        <p:nvPicPr>
          <p:cNvPr id="8195" name="Picture 5" descr="http://fotokartina.net/katalog/abstraction/big/TA_00003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74885"/>
            <a:ext cx="4648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306DD98-8162-4CE2-8DA0-BA1DEC468C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697088"/>
              </p:ext>
            </p:extLst>
          </p:nvPr>
        </p:nvGraphicFramePr>
        <p:xfrm>
          <a:off x="3122794" y="2391885"/>
          <a:ext cx="5335480" cy="397002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667740">
                  <a:extLst>
                    <a:ext uri="{9D8B030D-6E8A-4147-A177-3AD203B41FA5}">
                      <a16:colId xmlns:a16="http://schemas.microsoft.com/office/drawing/2014/main" val="3511828291"/>
                    </a:ext>
                  </a:extLst>
                </a:gridCol>
                <a:gridCol w="2667740">
                  <a:extLst>
                    <a:ext uri="{9D8B030D-6E8A-4147-A177-3AD203B41FA5}">
                      <a16:colId xmlns:a16="http://schemas.microsoft.com/office/drawing/2014/main" val="2074449530"/>
                    </a:ext>
                  </a:extLst>
                </a:gridCol>
              </a:tblGrid>
              <a:tr h="383037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</a:rPr>
                        <a:t>Задача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</a:rPr>
                        <a:t>Описание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1628903702"/>
                  </a:ext>
                </a:extLst>
              </a:tr>
              <a:tr h="609091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Сбор информации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Получение данных из разных источников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364222575"/>
                  </a:ext>
                </a:extLst>
              </a:tr>
              <a:tr h="609091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Обработка информации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Приведение данных к единому формату, анализ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471213012"/>
                  </a:ext>
                </a:extLst>
              </a:tr>
              <a:tr h="609091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Хранение информации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Организация долговременного хранения данных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4004307106"/>
                  </a:ext>
                </a:extLst>
              </a:tr>
              <a:tr h="609091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Распространение информации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Предоставление доступа пользователям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891100357"/>
                  </a:ext>
                </a:extLst>
              </a:tr>
            </a:tbl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6D26A932-B89A-41C4-93E0-3327A8F27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926" y="1295757"/>
            <a:ext cx="8077348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Информационный центр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 — это организация или подразделение, которое занимается сбором, обработкой, хранением и распространением информации.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Задачи информационного центра: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277112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ctr"/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Виды информационных центров:</a:t>
            </a:r>
            <a:endParaRPr lang="ru-RU" sz="2000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5E2D214-6716-4DFF-8717-9E6569CC2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406115"/>
              </p:ext>
            </p:extLst>
          </p:nvPr>
        </p:nvGraphicFramePr>
        <p:xfrm>
          <a:off x="1092877" y="2133600"/>
          <a:ext cx="6958245" cy="4389435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2319415">
                  <a:extLst>
                    <a:ext uri="{9D8B030D-6E8A-4147-A177-3AD203B41FA5}">
                      <a16:colId xmlns:a16="http://schemas.microsoft.com/office/drawing/2014/main" val="3142483265"/>
                    </a:ext>
                  </a:extLst>
                </a:gridCol>
                <a:gridCol w="2319415">
                  <a:extLst>
                    <a:ext uri="{9D8B030D-6E8A-4147-A177-3AD203B41FA5}">
                      <a16:colId xmlns:a16="http://schemas.microsoft.com/office/drawing/2014/main" val="2809359352"/>
                    </a:ext>
                  </a:extLst>
                </a:gridCol>
                <a:gridCol w="2319415">
                  <a:extLst>
                    <a:ext uri="{9D8B030D-6E8A-4147-A177-3AD203B41FA5}">
                      <a16:colId xmlns:a16="http://schemas.microsoft.com/office/drawing/2014/main" val="1617601407"/>
                    </a:ext>
                  </a:extLst>
                </a:gridCol>
              </a:tblGrid>
              <a:tr h="451527">
                <a:tc>
                  <a:txBody>
                    <a:bodyPr/>
                    <a:lstStyle/>
                    <a:p>
                      <a:pPr algn="l"/>
                      <a:r>
                        <a:rPr lang="ru-RU" sz="1700" b="0">
                          <a:effectLst/>
                        </a:rPr>
                        <a:t>Вид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88825" marR="148042" marT="92526" marB="9252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0" dirty="0">
                          <a:effectLst/>
                        </a:rPr>
                        <a:t>Назначение</a:t>
                      </a:r>
                      <a:endParaRPr lang="ru-RU" sz="1700" b="0" dirty="0">
                        <a:effectLst/>
                        <a:latin typeface="quote-cjk-patch"/>
                      </a:endParaRPr>
                    </a:p>
                  </a:txBody>
                  <a:tcPr marL="148042" marR="148042" marT="92526" marB="9252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0">
                          <a:effectLst/>
                        </a:rPr>
                        <a:t>Пример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148042" marR="148042" marT="92526" marB="92526" anchor="ctr"/>
                </a:tc>
                <a:extLst>
                  <a:ext uri="{0D108BD9-81ED-4DB2-BD59-A6C34878D82A}">
                    <a16:rowId xmlns:a16="http://schemas.microsoft.com/office/drawing/2014/main" val="2561124510"/>
                  </a:ext>
                </a:extLst>
              </a:tr>
              <a:tr h="1250952"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Государственные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88825" marR="148042" marT="92526" marB="92526" anchor="ctr"/>
                </a:tc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Обеспечение информацией органов власти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148042" marR="148042" marT="92526" marB="92526" anchor="ctr"/>
                </a:tc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Ситуационные центры, статистические службы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148042" marR="88825" marT="92526" marB="92526" anchor="ctr"/>
                </a:tc>
                <a:extLst>
                  <a:ext uri="{0D108BD9-81ED-4DB2-BD59-A6C34878D82A}">
                    <a16:rowId xmlns:a16="http://schemas.microsoft.com/office/drawing/2014/main" val="401991984"/>
                  </a:ext>
                </a:extLst>
              </a:tr>
              <a:tr h="984477"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Корпоративные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88825" marR="148042" marT="92526" marB="92526" anchor="ctr"/>
                </a:tc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Информационная поддержка бизнеса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148042" marR="148042" marT="92526" marB="92526" anchor="ctr"/>
                </a:tc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ЦОД предприятия, аналитические отделы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148042" marR="88825" marT="92526" marB="92526" anchor="ctr"/>
                </a:tc>
                <a:extLst>
                  <a:ext uri="{0D108BD9-81ED-4DB2-BD59-A6C34878D82A}">
                    <a16:rowId xmlns:a16="http://schemas.microsoft.com/office/drawing/2014/main" val="1185265377"/>
                  </a:ext>
                </a:extLst>
              </a:tr>
              <a:tr h="984477"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Научные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88825" marR="148042" marT="92526" marB="92526" anchor="ctr"/>
                </a:tc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Хранение и обработка научных данных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148042" marR="148042" marT="92526" marB="92526" anchor="ctr"/>
                </a:tc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Библиотеки, исследовательские центры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148042" marR="88825" marT="92526" marB="92526" anchor="ctr"/>
                </a:tc>
                <a:extLst>
                  <a:ext uri="{0D108BD9-81ED-4DB2-BD59-A6C34878D82A}">
                    <a16:rowId xmlns:a16="http://schemas.microsoft.com/office/drawing/2014/main" val="605326214"/>
                  </a:ext>
                </a:extLst>
              </a:tr>
              <a:tr h="718002"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Образовательные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88825" marR="148042" marT="92526" marB="92526" anchor="ctr"/>
                </a:tc>
                <a:tc>
                  <a:txBody>
                    <a:bodyPr/>
                    <a:lstStyle/>
                    <a:p>
                      <a:r>
                        <a:rPr lang="ru-RU" sz="1700" b="0">
                          <a:effectLst/>
                        </a:rPr>
                        <a:t>Поддержка учебного процесса</a:t>
                      </a:r>
                      <a:endParaRPr lang="ru-RU" sz="1700" b="0">
                        <a:effectLst/>
                        <a:latin typeface="quote-cjk-patch"/>
                      </a:endParaRPr>
                    </a:p>
                  </a:txBody>
                  <a:tcPr marL="148042" marR="148042" marT="92526" marB="92526" anchor="ctr"/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effectLst/>
                        </a:rPr>
                        <a:t>Информационные центры вузов</a:t>
                      </a:r>
                      <a:endParaRPr lang="ru-RU" sz="1700" b="0" dirty="0">
                        <a:effectLst/>
                        <a:latin typeface="quote-cjk-patch"/>
                      </a:endParaRPr>
                    </a:p>
                  </a:txBody>
                  <a:tcPr marL="148042" marR="88825" marT="92526" marB="92526" anchor="ctr"/>
                </a:tc>
                <a:extLst>
                  <a:ext uri="{0D108BD9-81ED-4DB2-BD59-A6C34878D82A}">
                    <a16:rowId xmlns:a16="http://schemas.microsoft.com/office/drawing/2014/main" val="388928747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5105400"/>
            <a:ext cx="8305800" cy="1447800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ru-RU" sz="2000" b="1" i="0" dirty="0">
                <a:solidFill>
                  <a:srgbClr val="0F1115"/>
                </a:solidFill>
                <a:effectLst/>
                <a:latin typeface="quote-cjk-patch"/>
              </a:rPr>
              <a:t>Банк данных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quote-cjk-patch"/>
              </a:rPr>
              <a:t> — это автоматизированная информационная система, состоящая из баз данных и системы управления ими, предназначенная для централизованного накопления и коллективного использования данных.</a:t>
            </a:r>
            <a:endParaRPr lang="ru-RU" sz="6000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009022B-44FC-4989-B609-4694F98BF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539010"/>
              </p:ext>
            </p:extLst>
          </p:nvPr>
        </p:nvGraphicFramePr>
        <p:xfrm>
          <a:off x="990452" y="1447800"/>
          <a:ext cx="7163096" cy="342138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581548">
                  <a:extLst>
                    <a:ext uri="{9D8B030D-6E8A-4147-A177-3AD203B41FA5}">
                      <a16:colId xmlns:a16="http://schemas.microsoft.com/office/drawing/2014/main" val="341540683"/>
                    </a:ext>
                  </a:extLst>
                </a:gridCol>
                <a:gridCol w="3581548">
                  <a:extLst>
                    <a:ext uri="{9D8B030D-6E8A-4147-A177-3AD203B41FA5}">
                      <a16:colId xmlns:a16="http://schemas.microsoft.com/office/drawing/2014/main" val="24323576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</a:rPr>
                        <a:t>Компонент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</a:rPr>
                        <a:t>Назначение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314246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База данных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Сами данные, организованные определённым образом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364694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СУБД (система управления БД)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Программное обеспечение для управления данными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35237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Аппаратное обеспечение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Серверы, системы хранения данных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641924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Персонал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Администраторы, операторы, аналитики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39099068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5791200"/>
            <a:ext cx="8001000" cy="762000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ru-RU" sz="1800" b="1" i="0" dirty="0">
                <a:solidFill>
                  <a:srgbClr val="0F1115"/>
                </a:solidFill>
                <a:effectLst/>
                <a:latin typeface="quote-cjk-patch"/>
              </a:rPr>
              <a:t>Система связи</a:t>
            </a:r>
            <a:r>
              <a:rPr lang="ru-RU" sz="1800" b="0" i="0" dirty="0">
                <a:solidFill>
                  <a:srgbClr val="0F1115"/>
                </a:solidFill>
                <a:effectLst/>
                <a:latin typeface="quote-cjk-patch"/>
              </a:rPr>
              <a:t> — это совокупность технических средств и программного обеспечения, обеспечивающих передачу данных между абонентами.</a:t>
            </a:r>
            <a:endParaRPr lang="ru-RU" sz="5400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28AB90E-3A57-4615-812D-4B9F6794E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714011"/>
              </p:ext>
            </p:extLst>
          </p:nvPr>
        </p:nvGraphicFramePr>
        <p:xfrm>
          <a:off x="1363416" y="1066800"/>
          <a:ext cx="6417168" cy="4389436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139056">
                  <a:extLst>
                    <a:ext uri="{9D8B030D-6E8A-4147-A177-3AD203B41FA5}">
                      <a16:colId xmlns:a16="http://schemas.microsoft.com/office/drawing/2014/main" val="3044084028"/>
                    </a:ext>
                  </a:extLst>
                </a:gridCol>
                <a:gridCol w="2139056">
                  <a:extLst>
                    <a:ext uri="{9D8B030D-6E8A-4147-A177-3AD203B41FA5}">
                      <a16:colId xmlns:a16="http://schemas.microsoft.com/office/drawing/2014/main" val="1721763358"/>
                    </a:ext>
                  </a:extLst>
                </a:gridCol>
                <a:gridCol w="2139056">
                  <a:extLst>
                    <a:ext uri="{9D8B030D-6E8A-4147-A177-3AD203B41FA5}">
                      <a16:colId xmlns:a16="http://schemas.microsoft.com/office/drawing/2014/main" val="4116365867"/>
                    </a:ext>
                  </a:extLst>
                </a:gridCol>
              </a:tblGrid>
              <a:tr h="416416">
                <a:tc>
                  <a:txBody>
                    <a:bodyPr/>
                    <a:lstStyle/>
                    <a:p>
                      <a:pPr algn="l"/>
                      <a:r>
                        <a:rPr lang="ru-RU" sz="1600" b="0">
                          <a:effectLst/>
                        </a:rPr>
                        <a:t>Этап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81918" marR="136530" marT="85331" marB="8533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>
                          <a:effectLst/>
                        </a:rPr>
                        <a:t>Технология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136530" marT="85331" marB="8533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>
                          <a:effectLst/>
                        </a:rPr>
                        <a:t>Особенности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136530" marT="85331" marB="85331" anchor="ctr"/>
                </a:tc>
                <a:extLst>
                  <a:ext uri="{0D108BD9-81ED-4DB2-BD59-A6C34878D82A}">
                    <a16:rowId xmlns:a16="http://schemas.microsoft.com/office/drawing/2014/main" val="2040296179"/>
                  </a:ext>
                </a:extLst>
              </a:tr>
              <a:tr h="662170"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Телеграф и телефон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81918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</a:rPr>
                        <a:t>Проводная связь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L="136530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Передача голоса и текста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81918" marT="85331" marB="85331" anchor="ctr"/>
                </a:tc>
                <a:extLst>
                  <a:ext uri="{0D108BD9-81ED-4DB2-BD59-A6C34878D82A}">
                    <a16:rowId xmlns:a16="http://schemas.microsoft.com/office/drawing/2014/main" val="2506196299"/>
                  </a:ext>
                </a:extLst>
              </a:tr>
              <a:tr h="662170"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Радиосвязь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81918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Беспроводная передача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Мобильность абонентов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81918" marT="85331" marB="85331" anchor="ctr"/>
                </a:tc>
                <a:extLst>
                  <a:ext uri="{0D108BD9-81ED-4DB2-BD59-A6C34878D82A}">
                    <a16:rowId xmlns:a16="http://schemas.microsoft.com/office/drawing/2014/main" val="2578792882"/>
                  </a:ext>
                </a:extLst>
              </a:tr>
              <a:tr h="662170"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Компьютерные сети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81918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en-US" sz="1600" b="0">
                          <a:effectLst/>
                        </a:rPr>
                        <a:t>LAN, WAN, </a:t>
                      </a:r>
                      <a:r>
                        <a:rPr lang="ru-RU" sz="1600" b="0">
                          <a:effectLst/>
                        </a:rPr>
                        <a:t>Интернет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Передача цифровых данных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81918" marT="85331" marB="85331" anchor="ctr"/>
                </a:tc>
                <a:extLst>
                  <a:ext uri="{0D108BD9-81ED-4DB2-BD59-A6C34878D82A}">
                    <a16:rowId xmlns:a16="http://schemas.microsoft.com/office/drawing/2014/main" val="3466491827"/>
                  </a:ext>
                </a:extLst>
              </a:tr>
              <a:tr h="662170"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Оптоволокно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81918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Высокоскоростные каналы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Огромные объёмы трафика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81918" marT="85331" marB="85331" anchor="ctr"/>
                </a:tc>
                <a:extLst>
                  <a:ext uri="{0D108BD9-81ED-4DB2-BD59-A6C34878D82A}">
                    <a16:rowId xmlns:a16="http://schemas.microsoft.com/office/drawing/2014/main" val="1764358738"/>
                  </a:ext>
                </a:extLst>
              </a:tr>
              <a:tr h="662170"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Мобильные сети (3G, 4G, 5G)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81918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Беспроводной доступ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Высокая скорость, мобильность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81918" marT="85331" marB="85331" anchor="ctr"/>
                </a:tc>
                <a:extLst>
                  <a:ext uri="{0D108BD9-81ED-4DB2-BD59-A6C34878D82A}">
                    <a16:rowId xmlns:a16="http://schemas.microsoft.com/office/drawing/2014/main" val="850376200"/>
                  </a:ext>
                </a:extLst>
              </a:tr>
              <a:tr h="662170"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Спутниковая связь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81918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Глобальное покрытие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36530" marR="136530" marT="85331" marB="85331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</a:rPr>
                        <a:t>Связь в любой точке мира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L="136530" marR="81918" marT="85331" marB="85331" anchor="ctr"/>
                </a:tc>
                <a:extLst>
                  <a:ext uri="{0D108BD9-81ED-4DB2-BD59-A6C34878D82A}">
                    <a16:rowId xmlns:a16="http://schemas.microsoft.com/office/drawing/2014/main" val="209962736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1F9040F-15E3-4BED-BF7D-4CA011967311}"/>
              </a:ext>
            </a:extLst>
          </p:cNvPr>
          <p:cNvSpPr txBox="1"/>
          <p:nvPr/>
        </p:nvSpPr>
        <p:spPr>
          <a:xfrm>
            <a:off x="1295400" y="609600"/>
            <a:ext cx="4580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Развитие систем связи:</a:t>
            </a: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1447800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20000"/>
          </a:bodyPr>
          <a:lstStyle/>
          <a:p>
            <a:pPr algn="l"/>
            <a:r>
              <a:rPr lang="ru-RU" b="1" dirty="0">
                <a:solidFill>
                  <a:srgbClr val="0F1115"/>
                </a:solidFill>
                <a:effectLst/>
                <a:latin typeface="quote-cjk-patch"/>
              </a:rPr>
              <a:t>Основы наблюдаемости</a:t>
            </a:r>
          </a:p>
          <a:p>
            <a:pPr algn="l"/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Наблюдаемость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— это способность системы давать представление о своём внутреннем состоянии на основе внешних данных: логов, метрик и трассировок.</a:t>
            </a: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E3AAA24-17EE-447A-8C06-1E2CDBB3E3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91692"/>
              </p:ext>
            </p:extLst>
          </p:nvPr>
        </p:nvGraphicFramePr>
        <p:xfrm>
          <a:off x="990452" y="2438400"/>
          <a:ext cx="7163096" cy="342138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581548">
                  <a:extLst>
                    <a:ext uri="{9D8B030D-6E8A-4147-A177-3AD203B41FA5}">
                      <a16:colId xmlns:a16="http://schemas.microsoft.com/office/drawing/2014/main" val="763372861"/>
                    </a:ext>
                  </a:extLst>
                </a:gridCol>
                <a:gridCol w="3581548">
                  <a:extLst>
                    <a:ext uri="{9D8B030D-6E8A-4147-A177-3AD203B41FA5}">
                      <a16:colId xmlns:a16="http://schemas.microsoft.com/office/drawing/2014/main" val="35550966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</a:rPr>
                        <a:t>Цель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</a:rPr>
                        <a:t>Описание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284736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Обнаружение проблем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Быстро узнать, что что-то пошло не так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698574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Диагностика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Понять, почему возникла проблема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900165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Прогнозирование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Предсказать сбои до их возникновения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836780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Оптимизация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Найти узкие места и улучшить работу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4277388142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0B7C741F-36DB-4E0A-A6BC-6B8BDE565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452" y="1857769"/>
            <a:ext cx="7162948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Зачем нужна наблюдаемость:</a:t>
            </a:r>
            <a:endParaRPr kumimoji="0" lang="ru-RU" altLang="ru-RU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1371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l"/>
            <a:r>
              <a:rPr lang="ru-RU" b="1" dirty="0" err="1">
                <a:solidFill>
                  <a:srgbClr val="0F1115"/>
                </a:solidFill>
                <a:effectLst/>
                <a:latin typeface="quote-cjk-patch"/>
              </a:rPr>
              <a:t>Логи</a:t>
            </a:r>
            <a:r>
              <a:rPr lang="ru-RU" b="1" dirty="0">
                <a:solidFill>
                  <a:srgbClr val="0F1115"/>
                </a:solidFill>
                <a:effectLst/>
                <a:latin typeface="quote-cjk-patch"/>
              </a:rPr>
              <a:t> (журналы событий)</a:t>
            </a:r>
          </a:p>
          <a:p>
            <a:pPr algn="l"/>
            <a:r>
              <a:rPr lang="ru-RU" b="1" i="0" dirty="0" err="1">
                <a:solidFill>
                  <a:srgbClr val="0F1115"/>
                </a:solidFill>
                <a:effectLst/>
                <a:latin typeface="quote-cjk-patch"/>
              </a:rPr>
              <a:t>Логи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— это записи о событиях, происходящих в системе, с указанием времени и обстоятельств.</a:t>
            </a:r>
          </a:p>
          <a:p>
            <a:pPr algn="l"/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Что содержит запись в логе:</a:t>
            </a:r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96CD47F-881A-46A8-AB41-ED7F79C0A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825365"/>
              </p:ext>
            </p:extLst>
          </p:nvPr>
        </p:nvGraphicFramePr>
        <p:xfrm>
          <a:off x="457200" y="1600200"/>
          <a:ext cx="8229600" cy="278892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9577453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0807416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</a:rPr>
                        <a:t>Элемент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</a:rPr>
                        <a:t>Пример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838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Время события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2025-02-21 14:05:22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240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Источник события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effectLst/>
                        </a:rPr>
                        <a:t>web-server-01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072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Уровень события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effectLst/>
                        </a:rPr>
                        <a:t>ERROR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6028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Описание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effectLst/>
                        </a:rPr>
                        <a:t>Failed to connect to database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5849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Дополнительные данные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effectLst/>
                        </a:rPr>
                        <a:t>IP-</a:t>
                      </a:r>
                      <a:r>
                        <a:rPr lang="ru-RU" b="0" dirty="0">
                          <a:effectLst/>
                        </a:rPr>
                        <a:t>адрес, идентификатор запроса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912202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EDFE729-1960-40E0-9172-F24BF7F51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233637"/>
              </p:ext>
            </p:extLst>
          </p:nvPr>
        </p:nvGraphicFramePr>
        <p:xfrm>
          <a:off x="457200" y="4500831"/>
          <a:ext cx="8229600" cy="224028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70901940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24687583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8021833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effectLst/>
                        </a:rPr>
                        <a:t>Уровень</a:t>
                      </a:r>
                      <a:endParaRPr lang="ru-RU" sz="12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</a:rPr>
                        <a:t>Назначение</a:t>
                      </a:r>
                      <a:endParaRPr lang="ru-RU" sz="1200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</a:rPr>
                        <a:t>Пример</a:t>
                      </a:r>
                      <a:endParaRPr lang="ru-RU" sz="1200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871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 dirty="0">
                          <a:effectLst/>
                        </a:rPr>
                        <a:t>DEBUG</a:t>
                      </a:r>
                      <a:endParaRPr lang="en-US" sz="12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Отладочная информация</a:t>
                      </a:r>
                      <a:endParaRPr lang="ru-RU" sz="1200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«Функция начала выполнение»</a:t>
                      </a:r>
                      <a:endParaRPr lang="ru-RU" sz="1200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198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>
                          <a:effectLst/>
                        </a:rPr>
                        <a:t>INFO</a:t>
                      </a:r>
                      <a:endParaRPr lang="en-US" sz="12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Обычные события</a:t>
                      </a:r>
                      <a:endParaRPr lang="ru-RU" sz="1200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«Пользователь вошёл в систему»</a:t>
                      </a:r>
                      <a:endParaRPr lang="ru-RU" sz="1200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588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>
                          <a:effectLst/>
                        </a:rPr>
                        <a:t>WARN</a:t>
                      </a:r>
                      <a:endParaRPr lang="en-US" sz="12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Предупреждения</a:t>
                      </a:r>
                      <a:endParaRPr lang="ru-RU" sz="1200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«Место на диске заканчивается»</a:t>
                      </a:r>
                      <a:endParaRPr lang="ru-RU" sz="1200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372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>
                          <a:effectLst/>
                        </a:rPr>
                        <a:t>ERROR</a:t>
                      </a:r>
                      <a:endParaRPr lang="en-US" sz="12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Ошибки</a:t>
                      </a:r>
                      <a:endParaRPr lang="ru-RU" sz="1200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«Не удалось подключиться к БД»</a:t>
                      </a:r>
                      <a:endParaRPr lang="ru-RU" sz="1200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4159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>
                          <a:effectLst/>
                        </a:rPr>
                        <a:t>FATAL</a:t>
                      </a:r>
                      <a:endParaRPr lang="en-US" sz="12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Критические сбои</a:t>
                      </a:r>
                      <a:endParaRPr lang="ru-RU" sz="1200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«Сервер не может запуститься»</a:t>
                      </a:r>
                      <a:endParaRPr lang="ru-RU" sz="1200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00362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-1524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hlinkClick r:id="rId2" action="ppaction://hlinkpres?slideindex=1&amp;slidetitle="/>
            </a:endParaRPr>
          </a:p>
          <a:p>
            <a:pPr algn="l"/>
            <a:r>
              <a:rPr lang="ru-RU" sz="1600" b="1" i="0" dirty="0">
                <a:solidFill>
                  <a:srgbClr val="0F1115"/>
                </a:solidFill>
                <a:effectLst/>
                <a:latin typeface="quote-cjk-patch"/>
              </a:rPr>
              <a:t>Зачем нужны </a:t>
            </a:r>
            <a:r>
              <a:rPr lang="ru-RU" sz="1600" b="1" i="0" dirty="0" err="1">
                <a:solidFill>
                  <a:srgbClr val="0F1115"/>
                </a:solidFill>
                <a:effectLst/>
                <a:latin typeface="quote-cjk-patch"/>
              </a:rPr>
              <a:t>логи</a:t>
            </a:r>
            <a:r>
              <a:rPr lang="ru-RU" sz="1600" b="1" i="0" dirty="0">
                <a:solidFill>
                  <a:srgbClr val="0F1115"/>
                </a:solidFill>
                <a:effectLst/>
                <a:latin typeface="quote-cjk-patch"/>
              </a:rPr>
              <a:t>:</a:t>
            </a:r>
            <a:endParaRPr lang="ru-RU" sz="16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F1115"/>
                </a:solidFill>
                <a:effectLst/>
                <a:latin typeface="quote-cjk-patch"/>
              </a:rPr>
              <a:t>Фиксация всех событий для последующего анализа.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F1115"/>
                </a:solidFill>
                <a:effectLst/>
                <a:latin typeface="quote-cjk-patch"/>
              </a:rPr>
              <a:t>Расследование инцидентов (что произошло и когда).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F1115"/>
                </a:solidFill>
                <a:effectLst/>
                <a:latin typeface="quote-cjk-patch"/>
              </a:rPr>
              <a:t>Отладка (поиск ошибок в коде).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F1115"/>
                </a:solidFill>
                <a:effectLst/>
                <a:latin typeface="quote-cjk-patch"/>
              </a:rPr>
              <a:t>Аудит (кто и когда обращался к данным).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F1115"/>
                </a:solidFill>
                <a:effectLst/>
                <a:latin typeface="quote-cjk-patch"/>
              </a:rPr>
              <a:t>Контроль работоспособности (регулярный просмотр логов).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8E9DB59-5E50-4C9C-9033-EB2BC550C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053173"/>
              </p:ext>
            </p:extLst>
          </p:nvPr>
        </p:nvGraphicFramePr>
        <p:xfrm>
          <a:off x="381000" y="2743200"/>
          <a:ext cx="7163096" cy="306324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581548">
                  <a:extLst>
                    <a:ext uri="{9D8B030D-6E8A-4147-A177-3AD203B41FA5}">
                      <a16:colId xmlns:a16="http://schemas.microsoft.com/office/drawing/2014/main" val="366598722"/>
                    </a:ext>
                  </a:extLst>
                </a:gridCol>
                <a:gridCol w="3581548">
                  <a:extLst>
                    <a:ext uri="{9D8B030D-6E8A-4147-A177-3AD203B41FA5}">
                      <a16:colId xmlns:a16="http://schemas.microsoft.com/office/drawing/2014/main" val="10553324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Системные </a:t>
                      </a:r>
                      <a:r>
                        <a:rPr lang="ru-RU" b="0" dirty="0" err="1">
                          <a:effectLst/>
                        </a:rPr>
                        <a:t>логи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События операционной системы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373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 err="1">
                          <a:effectLst/>
                        </a:rPr>
                        <a:t>Логи</a:t>
                      </a:r>
                      <a:r>
                        <a:rPr lang="ru-RU" b="0" dirty="0">
                          <a:effectLst/>
                        </a:rPr>
                        <a:t> веб-сервера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Запросы к сайту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00605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Логи приложений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События внутри программы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681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 err="1">
                          <a:effectLst/>
                        </a:rPr>
                        <a:t>Логи</a:t>
                      </a:r>
                      <a:r>
                        <a:rPr lang="ru-RU" b="0" dirty="0">
                          <a:effectLst/>
                        </a:rPr>
                        <a:t> баз данных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Запросы и ошибки СУБД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654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Логи безопасности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Попытки входа, доступы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095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Логи почтового сервера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Отправка и получение писем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6778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3C43599-D211-4471-9A7B-1B7DB315E503}"/>
              </a:ext>
            </a:extLst>
          </p:cNvPr>
          <p:cNvSpPr txBox="1"/>
          <p:nvPr/>
        </p:nvSpPr>
        <p:spPr>
          <a:xfrm>
            <a:off x="413551" y="2337618"/>
            <a:ext cx="4580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1" i="0" dirty="0">
                <a:solidFill>
                  <a:srgbClr val="0F1115"/>
                </a:solidFill>
                <a:effectLst/>
                <a:latin typeface="quote-cjk-patch"/>
              </a:rPr>
              <a:t>Виды</a:t>
            </a:r>
            <a:endParaRPr lang="ru-RU" sz="1800" b="0" i="0" dirty="0">
              <a:solidFill>
                <a:srgbClr val="0F1115"/>
              </a:solidFill>
              <a:effectLst/>
              <a:latin typeface="quote-cjk-patch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9339" y="457200"/>
            <a:ext cx="8458200" cy="5791200"/>
          </a:xfrm>
        </p:spPr>
        <p:txBody>
          <a:bodyPr/>
          <a:lstStyle/>
          <a:p>
            <a:r>
              <a:rPr lang="ru-RU" sz="2000" b="1" dirty="0"/>
              <a:t>Метрики</a:t>
            </a:r>
          </a:p>
          <a:p>
            <a:r>
              <a:rPr lang="ru-RU" sz="2000" b="1" dirty="0"/>
              <a:t>Метрики</a:t>
            </a:r>
            <a:r>
              <a:rPr lang="ru-RU" sz="2000" dirty="0"/>
              <a:t> — это числовые показатели, отражающие состояние системы в определённый момент времени.</a:t>
            </a:r>
          </a:p>
          <a:p>
            <a:pPr eaLnBrk="1" hangingPunct="1"/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B7477A2-1073-4456-8CBD-A2B92630CC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475012"/>
              </p:ext>
            </p:extLst>
          </p:nvPr>
        </p:nvGraphicFramePr>
        <p:xfrm>
          <a:off x="463464" y="1899718"/>
          <a:ext cx="5861136" cy="4675992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953712">
                  <a:extLst>
                    <a:ext uri="{9D8B030D-6E8A-4147-A177-3AD203B41FA5}">
                      <a16:colId xmlns:a16="http://schemas.microsoft.com/office/drawing/2014/main" val="3134894570"/>
                    </a:ext>
                  </a:extLst>
                </a:gridCol>
                <a:gridCol w="1953712">
                  <a:extLst>
                    <a:ext uri="{9D8B030D-6E8A-4147-A177-3AD203B41FA5}">
                      <a16:colId xmlns:a16="http://schemas.microsoft.com/office/drawing/2014/main" val="947656669"/>
                    </a:ext>
                  </a:extLst>
                </a:gridCol>
                <a:gridCol w="1953712">
                  <a:extLst>
                    <a:ext uri="{9D8B030D-6E8A-4147-A177-3AD203B41FA5}">
                      <a16:colId xmlns:a16="http://schemas.microsoft.com/office/drawing/2014/main" val="13796573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500" b="0">
                          <a:effectLst/>
                        </a:rPr>
                        <a:t>Метрика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74820" marR="124700" marT="77937" marB="7793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>
                          <a:effectLst/>
                        </a:rPr>
                        <a:t>Что показывает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124700" marT="77937" marB="7793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>
                          <a:effectLst/>
                        </a:rPr>
                        <a:t>Единица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124700" marT="77937" marB="77937" anchor="ctr"/>
                </a:tc>
                <a:extLst>
                  <a:ext uri="{0D108BD9-81ED-4DB2-BD59-A6C34878D82A}">
                    <a16:rowId xmlns:a16="http://schemas.microsoft.com/office/drawing/2014/main" val="2761675319"/>
                  </a:ext>
                </a:extLst>
              </a:tr>
              <a:tr h="380335">
                <a:tc>
                  <a:txBody>
                    <a:bodyPr/>
                    <a:lstStyle/>
                    <a:p>
                      <a:r>
                        <a:rPr lang="en-US" sz="1500" b="0">
                          <a:effectLst/>
                        </a:rPr>
                        <a:t>CPU usage</a:t>
                      </a:r>
                      <a:endParaRPr lang="en-US" sz="1500" b="0">
                        <a:effectLst/>
                        <a:latin typeface="quote-cjk-patch"/>
                      </a:endParaRPr>
                    </a:p>
                  </a:txBody>
                  <a:tcPr marL="7482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Загрузка процессора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%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74820" marT="77937" marB="77937" anchor="ctr"/>
                </a:tc>
                <a:extLst>
                  <a:ext uri="{0D108BD9-81ED-4DB2-BD59-A6C34878D82A}">
                    <a16:rowId xmlns:a16="http://schemas.microsoft.com/office/drawing/2014/main" val="717638488"/>
                  </a:ext>
                </a:extLst>
              </a:tr>
              <a:tr h="604795">
                <a:tc>
                  <a:txBody>
                    <a:bodyPr/>
                    <a:lstStyle/>
                    <a:p>
                      <a:r>
                        <a:rPr lang="en-US" sz="1500" b="0" dirty="0">
                          <a:effectLst/>
                        </a:rPr>
                        <a:t>Memory usage</a:t>
                      </a:r>
                      <a:endParaRPr lang="en-US" sz="1500" b="0" dirty="0">
                        <a:effectLst/>
                        <a:latin typeface="quote-cjk-patch"/>
                      </a:endParaRPr>
                    </a:p>
                  </a:txBody>
                  <a:tcPr marL="7482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effectLst/>
                        </a:rPr>
                        <a:t>Использование памяти</a:t>
                      </a:r>
                      <a:endParaRPr lang="ru-RU" sz="1500" b="0" dirty="0">
                        <a:effectLst/>
                        <a:latin typeface="quote-cjk-patch"/>
                      </a:endParaRPr>
                    </a:p>
                  </a:txBody>
                  <a:tcPr marL="12470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% / МБ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74820" marT="77937" marB="77937" anchor="ctr"/>
                </a:tc>
                <a:extLst>
                  <a:ext uri="{0D108BD9-81ED-4DB2-BD59-A6C34878D82A}">
                    <a16:rowId xmlns:a16="http://schemas.microsoft.com/office/drawing/2014/main" val="3944645387"/>
                  </a:ext>
                </a:extLst>
              </a:tr>
              <a:tr h="604795">
                <a:tc>
                  <a:txBody>
                    <a:bodyPr/>
                    <a:lstStyle/>
                    <a:p>
                      <a:r>
                        <a:rPr lang="en-US" sz="1500" b="0">
                          <a:effectLst/>
                        </a:rPr>
                        <a:t>Disk usage</a:t>
                      </a:r>
                      <a:endParaRPr lang="en-US" sz="1500" b="0">
                        <a:effectLst/>
                        <a:latin typeface="quote-cjk-patch"/>
                      </a:endParaRPr>
                    </a:p>
                  </a:txBody>
                  <a:tcPr marL="7482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Занятое место на диске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% / ГБ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74820" marT="77937" marB="77937" anchor="ctr"/>
                </a:tc>
                <a:extLst>
                  <a:ext uri="{0D108BD9-81ED-4DB2-BD59-A6C34878D82A}">
                    <a16:rowId xmlns:a16="http://schemas.microsoft.com/office/drawing/2014/main" val="946753772"/>
                  </a:ext>
                </a:extLst>
              </a:tr>
              <a:tr h="604795">
                <a:tc>
                  <a:txBody>
                    <a:bodyPr/>
                    <a:lstStyle/>
                    <a:p>
                      <a:r>
                        <a:rPr lang="en-US" sz="1500" b="0">
                          <a:effectLst/>
                        </a:rPr>
                        <a:t>Response time</a:t>
                      </a:r>
                      <a:endParaRPr lang="en-US" sz="1500" b="0">
                        <a:effectLst/>
                        <a:latin typeface="quote-cjk-patch"/>
                      </a:endParaRPr>
                    </a:p>
                  </a:txBody>
                  <a:tcPr marL="7482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effectLst/>
                        </a:rPr>
                        <a:t>Время ответа сервера</a:t>
                      </a:r>
                      <a:endParaRPr lang="ru-RU" sz="1500" b="0" dirty="0">
                        <a:effectLst/>
                        <a:latin typeface="quote-cjk-patch"/>
                      </a:endParaRPr>
                    </a:p>
                  </a:txBody>
                  <a:tcPr marL="12470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мс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74820" marT="77937" marB="77937" anchor="ctr"/>
                </a:tc>
                <a:extLst>
                  <a:ext uri="{0D108BD9-81ED-4DB2-BD59-A6C34878D82A}">
                    <a16:rowId xmlns:a16="http://schemas.microsoft.com/office/drawing/2014/main" val="2448787394"/>
                  </a:ext>
                </a:extLst>
              </a:tr>
              <a:tr h="604795">
                <a:tc>
                  <a:txBody>
                    <a:bodyPr/>
                    <a:lstStyle/>
                    <a:p>
                      <a:r>
                        <a:rPr lang="en-US" sz="1500" b="0">
                          <a:effectLst/>
                        </a:rPr>
                        <a:t>Requests per second</a:t>
                      </a:r>
                      <a:endParaRPr lang="en-US" sz="1500" b="0">
                        <a:effectLst/>
                        <a:latin typeface="quote-cjk-patch"/>
                      </a:endParaRPr>
                    </a:p>
                  </a:txBody>
                  <a:tcPr marL="7482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Количество запросов в секунду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шт/сек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74820" marT="77937" marB="77937" anchor="ctr"/>
                </a:tc>
                <a:extLst>
                  <a:ext uri="{0D108BD9-81ED-4DB2-BD59-A6C34878D82A}">
                    <a16:rowId xmlns:a16="http://schemas.microsoft.com/office/drawing/2014/main" val="4278851093"/>
                  </a:ext>
                </a:extLst>
              </a:tr>
              <a:tr h="604795">
                <a:tc>
                  <a:txBody>
                    <a:bodyPr/>
                    <a:lstStyle/>
                    <a:p>
                      <a:r>
                        <a:rPr lang="en-US" sz="1500" b="0">
                          <a:effectLst/>
                        </a:rPr>
                        <a:t>Error rate</a:t>
                      </a:r>
                      <a:endParaRPr lang="en-US" sz="1500" b="0">
                        <a:effectLst/>
                        <a:latin typeface="quote-cjk-patch"/>
                      </a:endParaRPr>
                    </a:p>
                  </a:txBody>
                  <a:tcPr marL="7482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Доля ошибочных запросов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%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74820" marT="77937" marB="77937" anchor="ctr"/>
                </a:tc>
                <a:extLst>
                  <a:ext uri="{0D108BD9-81ED-4DB2-BD59-A6C34878D82A}">
                    <a16:rowId xmlns:a16="http://schemas.microsoft.com/office/drawing/2014/main" val="286266196"/>
                  </a:ext>
                </a:extLst>
              </a:tr>
              <a:tr h="604795">
                <a:tc>
                  <a:txBody>
                    <a:bodyPr/>
                    <a:lstStyle/>
                    <a:p>
                      <a:r>
                        <a:rPr lang="en-US" sz="1500" b="0">
                          <a:effectLst/>
                        </a:rPr>
                        <a:t>Uptime</a:t>
                      </a:r>
                      <a:endParaRPr lang="en-US" sz="1500" b="0">
                        <a:effectLst/>
                        <a:latin typeface="quote-cjk-patch"/>
                      </a:endParaRPr>
                    </a:p>
                  </a:txBody>
                  <a:tcPr marL="7482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>
                          <a:effectLst/>
                        </a:rPr>
                        <a:t>Время безотказной работы</a:t>
                      </a:r>
                      <a:endParaRPr lang="ru-RU" sz="1500" b="0">
                        <a:effectLst/>
                        <a:latin typeface="quote-cjk-patch"/>
                      </a:endParaRPr>
                    </a:p>
                  </a:txBody>
                  <a:tcPr marL="124700" marR="124700" marT="77937" marB="77937" anchor="ctr"/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effectLst/>
                        </a:rPr>
                        <a:t>%</a:t>
                      </a:r>
                      <a:endParaRPr lang="ru-RU" sz="1500" b="0" dirty="0">
                        <a:effectLst/>
                        <a:latin typeface="quote-cjk-patch"/>
                      </a:endParaRPr>
                    </a:p>
                  </a:txBody>
                  <a:tcPr marL="124700" marR="74820" marT="77937" marB="77937" anchor="ctr"/>
                </a:tc>
                <a:extLst>
                  <a:ext uri="{0D108BD9-81ED-4DB2-BD59-A6C34878D82A}">
                    <a16:rowId xmlns:a16="http://schemas.microsoft.com/office/drawing/2014/main" val="2227243585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7CC8BE1C-7401-4DAE-8B4F-347661B47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397" y="1645471"/>
            <a:ext cx="1965090" cy="6155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Основные метрики: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C88EAAA-CFD5-4F8D-9C16-573FE128D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4995" y="1645631"/>
            <a:ext cx="2819400" cy="319055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01568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Зачем нужны метрики: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Оценка производительности.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quote-cjk-patc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Обнаружение аномалий (резкий рост нагрузки).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quote-cjk-patc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Построение графиков и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дашбордов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quote-cjk-patc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Настройка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алертов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 (уведомлений о проблемах).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6700" y="304800"/>
            <a:ext cx="8610600" cy="2667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2000" b="1" dirty="0"/>
              <a:t>Трассировка</a:t>
            </a:r>
          </a:p>
          <a:p>
            <a:r>
              <a:rPr lang="ru-RU" sz="2000" b="1" dirty="0"/>
              <a:t>Трассировка</a:t>
            </a:r>
            <a:r>
              <a:rPr lang="ru-RU" sz="2000" dirty="0"/>
              <a:t> — это отслеживание полного пути запроса через все компоненты системы.</a:t>
            </a:r>
          </a:p>
          <a:p>
            <a:r>
              <a:rPr lang="ru-RU" sz="2000" b="1" dirty="0"/>
              <a:t>Зачем нужна трассировка:</a:t>
            </a:r>
            <a:endParaRPr lang="ru-RU" sz="2000" dirty="0"/>
          </a:p>
          <a:p>
            <a:r>
              <a:rPr lang="ru-RU" sz="2000" dirty="0"/>
              <a:t>Современные системы состоят из множества сервисов. Когда пользователь делает запрос, он проходит через несколько компонентов. Если где-то возникает ошибка, нужно понять, где именно.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FCB0F3B-8A33-472B-9769-7260C1999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13910"/>
              </p:ext>
            </p:extLst>
          </p:nvPr>
        </p:nvGraphicFramePr>
        <p:xfrm>
          <a:off x="990452" y="3736777"/>
          <a:ext cx="7163096" cy="290322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581548">
                  <a:extLst>
                    <a:ext uri="{9D8B030D-6E8A-4147-A177-3AD203B41FA5}">
                      <a16:colId xmlns:a16="http://schemas.microsoft.com/office/drawing/2014/main" val="3285037703"/>
                    </a:ext>
                  </a:extLst>
                </a:gridCol>
                <a:gridCol w="3581548">
                  <a:extLst>
                    <a:ext uri="{9D8B030D-6E8A-4147-A177-3AD203B41FA5}">
                      <a16:colId xmlns:a16="http://schemas.microsoft.com/office/drawing/2014/main" val="27600921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effectLst/>
                        </a:rPr>
                        <a:t>Понятие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>
                          <a:effectLst/>
                        </a:rPr>
                        <a:t>Описание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24900078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dirty="0">
                          <a:effectLst/>
                        </a:rPr>
                        <a:t>Trace (</a:t>
                      </a:r>
                      <a:r>
                        <a:rPr lang="ru-RU" sz="1600" b="0" dirty="0">
                          <a:effectLst/>
                        </a:rPr>
                        <a:t>трасса)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Полный путь одного запроса через систему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310849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>
                          <a:effectLst/>
                        </a:rPr>
                        <a:t>Span (</a:t>
                      </a:r>
                      <a:r>
                        <a:rPr lang="ru-RU" sz="1600" b="0">
                          <a:effectLst/>
                        </a:rPr>
                        <a:t>сегмент)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Отдельный этап обработки внутри трассы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763564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>
                          <a:effectLst/>
                        </a:rPr>
                        <a:t>Trace ID</a:t>
                      </a:r>
                      <a:endParaRPr lang="en-US" sz="16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</a:rPr>
                        <a:t>Уникальный идентификатор запроса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476518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dirty="0">
                          <a:effectLst/>
                        </a:rPr>
                        <a:t>Span ID</a:t>
                      </a:r>
                      <a:endParaRPr lang="en-US" sz="16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</a:rPr>
                        <a:t>Идентификатор конкретного этапа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224066468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B8C0020B-12A9-4B5C-BC12-E897807C6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121224"/>
            <a:ext cx="2543325" cy="6155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Как работает трассировка: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305800" cy="6019800"/>
          </a:xfrm>
        </p:spPr>
        <p:txBody>
          <a:bodyPr/>
          <a:lstStyle/>
          <a:p>
            <a:r>
              <a:rPr lang="ru-RU" sz="2000" b="1" dirty="0"/>
              <a:t>Назначение журналов событий веб-сервера</a:t>
            </a:r>
          </a:p>
          <a:p>
            <a:r>
              <a:rPr lang="ru-RU" sz="2000" b="1" dirty="0"/>
              <a:t>Веб-сервер</a:t>
            </a:r>
            <a:r>
              <a:rPr lang="ru-RU" sz="2000" dirty="0"/>
              <a:t> — это программное обеспечение, принимающее HTTP-запросы от клиентов и отдающее им ответы. Основные веб-серверы: </a:t>
            </a:r>
            <a:r>
              <a:rPr lang="ru-RU" sz="2000" b="1" dirty="0"/>
              <a:t>Apache</a:t>
            </a:r>
            <a:r>
              <a:rPr lang="ru-RU" sz="2000" dirty="0"/>
              <a:t>, </a:t>
            </a:r>
            <a:r>
              <a:rPr lang="ru-RU" sz="2000" b="1" dirty="0" err="1"/>
              <a:t>Nginx</a:t>
            </a:r>
            <a:r>
              <a:rPr lang="ru-RU" sz="2000" dirty="0"/>
              <a:t>, </a:t>
            </a:r>
            <a:r>
              <a:rPr lang="ru-RU" sz="2000" b="1" dirty="0"/>
              <a:t>IIS</a:t>
            </a:r>
            <a:r>
              <a:rPr lang="ru-RU" sz="2000" dirty="0"/>
              <a:t>.</a:t>
            </a:r>
          </a:p>
          <a:p>
            <a:r>
              <a:rPr lang="ru-RU" sz="2000" b="1" dirty="0"/>
              <a:t>Журналы веб-сервера</a:t>
            </a:r>
            <a:r>
              <a:rPr lang="ru-RU" sz="2000" dirty="0"/>
              <a:t> — это файлы, в которых веб-сервер фиксирует все обращения к сайту и связанные с ними события.</a:t>
            </a:r>
          </a:p>
          <a:p>
            <a:pPr eaLnBrk="1" hangingPunct="1">
              <a:buNone/>
            </a:pP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E6DCE5C-C72F-48DD-8B93-4897E86B56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657198"/>
              </p:ext>
            </p:extLst>
          </p:nvPr>
        </p:nvGraphicFramePr>
        <p:xfrm>
          <a:off x="609600" y="3279577"/>
          <a:ext cx="7163096" cy="139446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581548">
                  <a:extLst>
                    <a:ext uri="{9D8B030D-6E8A-4147-A177-3AD203B41FA5}">
                      <a16:colId xmlns:a16="http://schemas.microsoft.com/office/drawing/2014/main" val="3513468928"/>
                    </a:ext>
                  </a:extLst>
                </a:gridCol>
                <a:gridCol w="3581548">
                  <a:extLst>
                    <a:ext uri="{9D8B030D-6E8A-4147-A177-3AD203B41FA5}">
                      <a16:colId xmlns:a16="http://schemas.microsoft.com/office/drawing/2014/main" val="24636694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</a:rPr>
                        <a:t>Журнал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</a:rPr>
                        <a:t>Назначение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7208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Журнал доступа (</a:t>
                      </a:r>
                      <a:r>
                        <a:rPr lang="en-US" b="0" dirty="0">
                          <a:effectLst/>
                        </a:rPr>
                        <a:t>access log)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Фиксация всех запросов к сайту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9660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Журнал ошибок (</a:t>
                      </a:r>
                      <a:r>
                        <a:rPr lang="en-US" b="0">
                          <a:effectLst/>
                        </a:rPr>
                        <a:t>error log)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Фиксация ошибок и проблем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24727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7CC26BA-4F93-479E-B76A-9F9692A4C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664024"/>
            <a:ext cx="3159839" cy="6155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Основные журналы веб-сервера: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E78B903-9A5E-437A-9840-DFC43E67C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996172"/>
              </p:ext>
            </p:extLst>
          </p:nvPr>
        </p:nvGraphicFramePr>
        <p:xfrm>
          <a:off x="457200" y="685800"/>
          <a:ext cx="7163096" cy="327660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581548">
                  <a:extLst>
                    <a:ext uri="{9D8B030D-6E8A-4147-A177-3AD203B41FA5}">
                      <a16:colId xmlns:a16="http://schemas.microsoft.com/office/drawing/2014/main" val="1088791065"/>
                    </a:ext>
                  </a:extLst>
                </a:gridCol>
                <a:gridCol w="3581548">
                  <a:extLst>
                    <a:ext uri="{9D8B030D-6E8A-4147-A177-3AD203B41FA5}">
                      <a16:colId xmlns:a16="http://schemas.microsoft.com/office/drawing/2014/main" val="20600768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400" b="0">
                          <a:effectLst/>
                        </a:rPr>
                        <a:t>Задача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>
                          <a:effectLst/>
                        </a:rPr>
                        <a:t>Что позволяет сделать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616277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</a:rPr>
                        <a:t>Мониторинг посещаемости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</a:rPr>
                        <a:t>Узнать, сколько запросов и откуда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629596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</a:rPr>
                        <a:t>Выявление ошибок</a:t>
                      </a:r>
                      <a:endParaRPr lang="ru-RU" sz="14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</a:rPr>
                        <a:t>Найти страницы, которые не открываются (код 404, 500)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26813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</a:rPr>
                        <a:t>Безопасность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</a:rPr>
                        <a:t>Обнаружить подозрительную активность (перебор паролей, сканирование)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541042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</a:rPr>
                        <a:t>Оптимизация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</a:rPr>
                        <a:t>Понять, какие страницы загружаются медленно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486698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</a:rPr>
                        <a:t>Расследование инцидентов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</a:rPr>
                        <a:t>Восстановить картину атаки или сбоя</a:t>
                      </a:r>
                      <a:endParaRPr lang="ru-RU" sz="1400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29261603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5695F3A5-0737-4833-B72C-49F67FF62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17950"/>
            <a:ext cx="3222164" cy="830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203136" rIns="0" bIns="101568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Зачем нужны журналы веб-сервера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EA8EBDF-D21D-449F-A7B8-F6E050C0B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340780"/>
              </p:ext>
            </p:extLst>
          </p:nvPr>
        </p:nvGraphicFramePr>
        <p:xfrm>
          <a:off x="457200" y="4572000"/>
          <a:ext cx="7163096" cy="213360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581548">
                  <a:extLst>
                    <a:ext uri="{9D8B030D-6E8A-4147-A177-3AD203B41FA5}">
                      <a16:colId xmlns:a16="http://schemas.microsoft.com/office/drawing/2014/main" val="1980912636"/>
                    </a:ext>
                  </a:extLst>
                </a:gridCol>
                <a:gridCol w="3581548">
                  <a:extLst>
                    <a:ext uri="{9D8B030D-6E8A-4147-A177-3AD203B41FA5}">
                      <a16:colId xmlns:a16="http://schemas.microsoft.com/office/drawing/2014/main" val="574617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</a:rPr>
                        <a:t>Компонент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</a:rPr>
                        <a:t>Вопрос, на который отвечает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3985361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Логи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Что именно произошло?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345403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Метрики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</a:rPr>
                        <a:t>Как изменилось состояние?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825480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Трассировка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</a:rPr>
                        <a:t>Где именно возникла проблема?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4166374081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D999B14A-1E3D-46E6-A79F-B0AF9CFA6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009748"/>
            <a:ext cx="3120598" cy="830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203136" rIns="0" bIns="101568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Связь логов, метрик и трассировки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752847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960</TotalTime>
  <Words>904</Words>
  <Application>Microsoft Office PowerPoint</Application>
  <PresentationFormat>Экран (4:3)</PresentationFormat>
  <Paragraphs>224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quote-cjk-patch</vt:lpstr>
      <vt:lpstr>Wingdings 2</vt:lpstr>
      <vt:lpstr>YS Text</vt:lpstr>
      <vt:lpstr>Поток</vt:lpstr>
      <vt:lpstr>Тема урока:  Развитие информационных центров, банков данных и систем связи </vt:lpstr>
      <vt:lpstr>Что означает?</vt:lpstr>
      <vt:lpstr>Связь – это отрасль, обеспечивающая передачу разнообразной информации</vt:lpstr>
      <vt:lpstr>Презентация PowerPoint</vt:lpstr>
      <vt:lpstr>Традиционная  (электрическая) связь - </vt:lpstr>
      <vt:lpstr>Презентация PowerPoint</vt:lpstr>
      <vt:lpstr>Виды информационных центров:</vt:lpstr>
      <vt:lpstr>Банк данных — это автоматизированная информационная система, состоящая из баз данных и системы управления ими, предназначенная для централизованного накопления и коллективного использования данных.</vt:lpstr>
      <vt:lpstr>Система связи — это совокупность технических средств и программного обеспечения, обеспечивающих передачу данных между абонентами.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Учитель;Радик Нигматуллин</dc:creator>
  <cp:lastModifiedBy>mamori221@outlook.com</cp:lastModifiedBy>
  <cp:revision>19</cp:revision>
  <cp:lastPrinted>1601-01-01T00:00:00Z</cp:lastPrinted>
  <dcterms:created xsi:type="dcterms:W3CDTF">1601-01-01T00:00:00Z</dcterms:created>
  <dcterms:modified xsi:type="dcterms:W3CDTF">2026-08-21T11:21:20Z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