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3" r:id="rId10"/>
    <p:sldId id="264" r:id="rId11"/>
    <p:sldId id="284" r:id="rId12"/>
    <p:sldId id="265" r:id="rId13"/>
    <p:sldId id="285" r:id="rId14"/>
    <p:sldId id="286" r:id="rId15"/>
    <p:sldId id="287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19" r:id="rId50"/>
    <p:sldId id="320" r:id="rId51"/>
    <p:sldId id="304" r:id="rId52"/>
    <p:sldId id="305" r:id="rId53"/>
    <p:sldId id="321" r:id="rId54"/>
    <p:sldId id="306" r:id="rId55"/>
    <p:sldId id="323" r:id="rId56"/>
    <p:sldId id="324" r:id="rId57"/>
    <p:sldId id="307" r:id="rId58"/>
    <p:sldId id="322" r:id="rId59"/>
    <p:sldId id="308" r:id="rId60"/>
    <p:sldId id="309" r:id="rId61"/>
    <p:sldId id="310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4660"/>
  </p:normalViewPr>
  <p:slideViewPr>
    <p:cSldViewPr snapToGrid="0">
      <p:cViewPr>
        <p:scale>
          <a:sx n="75" d="100"/>
          <a:sy n="75" d="100"/>
        </p:scale>
        <p:origin x="1902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9/3/2024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2400" b="1" dirty="0"/>
              <a:t>Тема 1. История, назначение и функции операционных </a:t>
            </a:r>
            <a:r>
              <a:rPr lang="ru-RU" sz="2400" b="1" dirty="0" smtClean="0"/>
              <a:t>систем</a:t>
            </a:r>
            <a:br>
              <a:rPr lang="ru-RU" sz="2400" b="1" dirty="0" smtClean="0"/>
            </a:br>
            <a:r>
              <a:rPr lang="ru-RU" sz="2400" b="1" dirty="0" smtClean="0"/>
              <a:t>1.</a:t>
            </a:r>
            <a:r>
              <a:rPr lang="ru-RU" sz="2400" dirty="0" smtClean="0"/>
              <a:t>История</a:t>
            </a:r>
            <a:r>
              <a:rPr lang="ru-RU" sz="2400" dirty="0"/>
              <a:t>, назначение, функции и виды операционных систем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ОП.01 Операционные системы и среды</a:t>
            </a:r>
          </a:p>
        </p:txBody>
      </p:sp>
      <p:pic>
        <p:nvPicPr>
          <p:cNvPr id="45060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818" y="358886"/>
            <a:ext cx="5876332" cy="208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0131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Операционная система (ОС) — это ключевое программное обеспечение, управляющее аппаратными ресурсами компьютера и обеспечивающее интерфейс для пользователя и приложений. Понимание истории, назначения, функций и видов операционных систем важно для любого, кто изучает информатику и информационные технологии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История операционных систем насчитывает несколько десятилетий, начиная с 1950-х годов</a:t>
            </a:r>
          </a:p>
        </p:txBody>
      </p:sp>
    </p:spTree>
    <p:extLst>
      <p:ext uri="{BB962C8B-B14F-4D97-AF65-F5344CB8AC3E}">
        <p14:creationId xmlns:p14="http://schemas.microsoft.com/office/powerpoint/2010/main" val="2410992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1.1. Первые шаги (1950-е годы)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51343" y="2017249"/>
            <a:ext cx="6497107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1950-е годы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Появление первых компьютеров с ручным управлением, где не существовало операционных систем в современном понимании. Для выполнения каждой задачи требовалась индивидуальная настройка оборудования.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Пакетные системы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С появлением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мэйнфреймов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в 1950-х началось использование пакетных систем. Программы объединялись в пакеты и выполнялись последовательно. Примеры ранних ОС — IBM 701 и IBM 704. </a:t>
            </a:r>
          </a:p>
        </p:txBody>
      </p:sp>
      <p:pic>
        <p:nvPicPr>
          <p:cNvPr id="1027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736" y="2154289"/>
            <a:ext cx="5241055" cy="349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388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1.2. Времена мультипрограммирования (1960-е годы)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3596" y="2336873"/>
            <a:ext cx="4691779" cy="3599316"/>
          </a:xfrm>
        </p:spPr>
        <p:txBody>
          <a:bodyPr>
            <a:normAutofit fontScale="925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Мультипрограммирование</a:t>
            </a:r>
            <a:r>
              <a:rPr lang="ru-RU" dirty="0">
                <a:solidFill>
                  <a:schemeClr val="bg1"/>
                </a:solidFill>
              </a:rPr>
              <a:t>: В 1960-е годы появились первые системы мультипрограммирования, где несколько программ могли выполняться одновременно. Это значительно повысило эффективность использования процессора. Примером является ОС IBM </a:t>
            </a:r>
            <a:r>
              <a:rPr lang="ru-RU" dirty="0" err="1">
                <a:solidFill>
                  <a:schemeClr val="bg1"/>
                </a:solidFill>
              </a:rPr>
              <a:t>System</a:t>
            </a:r>
            <a:r>
              <a:rPr lang="ru-RU" dirty="0">
                <a:solidFill>
                  <a:schemeClr val="bg1"/>
                </a:solidFill>
              </a:rPr>
              <a:t>/360.</a:t>
            </a:r>
          </a:p>
        </p:txBody>
      </p:sp>
      <p:pic>
        <p:nvPicPr>
          <p:cNvPr id="522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325" y="2336872"/>
            <a:ext cx="6540500" cy="434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436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1.3. Расширение функций (1970-е годы)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73245" y="2066183"/>
            <a:ext cx="9613861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ОС UNIX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В 1970-е годы была разработана UNIX, которая стала одной из самых влиятельных операционных систем. Она поддерживала многозадачность и многопользовательскую работу.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Распределенные системы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Начало развития концепции распределенных систем, где несколько компьютеров работают совместно для решения задач. </a:t>
            </a:r>
          </a:p>
        </p:txBody>
      </p:sp>
      <p:pic>
        <p:nvPicPr>
          <p:cNvPr id="2051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117" y="4358762"/>
            <a:ext cx="4235383" cy="2411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007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1.4. Персональные компьютеры (1980-е годы)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71450" y="2151372"/>
            <a:ext cx="698182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MS-DOS и 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Windows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В 1980-е годы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Microsoft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выпустила MS-DOS, а позже — первые версии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Windows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что положило начало эре персональных компьютеров.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Macintosh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В это же время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Apple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представила свой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Macintosh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с графическим интерфейсом пользователя, что стало важным шагом в развитии ОС для массового рынка. </a:t>
            </a:r>
          </a:p>
        </p:txBody>
      </p:sp>
      <p:pic>
        <p:nvPicPr>
          <p:cNvPr id="3075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743" y="2151372"/>
            <a:ext cx="4496332" cy="2251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443" y="4466102"/>
            <a:ext cx="3454932" cy="230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3714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1.5. Современные ОС (1990-е годы и дальше)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02122" y="2164014"/>
            <a:ext cx="6646353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В 1991 году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Линус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Торвальдс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выпустил первую версию ядра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что привело к созданию множества дистрибутивов на основе этого ядра.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Мобильные ОС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В начале 2000-х годов появились операционные системы для мобильных устройств, такие как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iOS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Android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что привело к новому витку развития ОС. </a:t>
            </a:r>
          </a:p>
        </p:txBody>
      </p:sp>
      <p:pic>
        <p:nvPicPr>
          <p:cNvPr id="4099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0" y="2290762"/>
            <a:ext cx="3492500" cy="423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5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Назначение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Основное назначение операционной системы — обеспечение удобного и эффективного взаимодействия между пользователем и компьютерным оборудованием. Важнейшие задачи операционной </a:t>
            </a:r>
            <a:r>
              <a:rPr lang="ru-RU" dirty="0" smtClean="0">
                <a:solidFill>
                  <a:schemeClr val="bg1"/>
                </a:solidFill>
              </a:rPr>
              <a:t>системы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Управление аппаратными ресурсами</a:t>
            </a:r>
            <a:r>
              <a:rPr lang="ru-RU" dirty="0">
                <a:solidFill>
                  <a:schemeClr val="bg1"/>
                </a:solidFill>
              </a:rPr>
              <a:t>: ОС управляет ресурсами компьютера, такими как процессор, оперативная память, дисковые устройства и периферийное оборудование.</a:t>
            </a:r>
          </a:p>
        </p:txBody>
      </p:sp>
    </p:spTree>
    <p:extLst>
      <p:ext uri="{BB962C8B-B14F-4D97-AF65-F5344CB8AC3E}">
        <p14:creationId xmlns:p14="http://schemas.microsoft.com/office/powerpoint/2010/main" val="1430528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Назначение операционных систем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96949" y="2295367"/>
            <a:ext cx="950678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Обеспечение пользовательского интерфейса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ОС предоставляет интерфейс для взаимодействия пользователя с компьютером, будь то командная строка или графический интерфейс.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Поддержка выполнения программ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ОС обеспечивает выполнение программ, управление процессами и потоками.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Организация файловой системы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ОС управляет файловой системой, позволяя пользователям сохранять и организовывать данные. </a:t>
            </a:r>
          </a:p>
        </p:txBody>
      </p:sp>
    </p:spTree>
    <p:extLst>
      <p:ext uri="{BB962C8B-B14F-4D97-AF65-F5344CB8AC3E}">
        <p14:creationId xmlns:p14="http://schemas.microsoft.com/office/powerpoint/2010/main" val="878288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 Функции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005" y="2203870"/>
            <a:ext cx="9613861" cy="359931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Операционные системы выполняют ряд ключевых функций: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3.1. Управление процессами</a:t>
            </a:r>
          </a:p>
          <a:p>
            <a:r>
              <a:rPr lang="ru-RU" dirty="0">
                <a:solidFill>
                  <a:schemeClr val="bg1"/>
                </a:solidFill>
              </a:rPr>
              <a:t>ОС управляет выполнением программ, планируя их выполнение, переключая между процессами и обеспечивая их изоляцию.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3.2. Управление памятью</a:t>
            </a:r>
          </a:p>
          <a:p>
            <a:r>
              <a:rPr lang="ru-RU" dirty="0">
                <a:solidFill>
                  <a:schemeClr val="bg1"/>
                </a:solidFill>
              </a:rPr>
              <a:t>ОС распределяет оперативную память между процессами и обеспечивает защиту данных одного процесса от вмешательства со стороны другого.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0046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 Функции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005" y="2203870"/>
            <a:ext cx="9613861" cy="35993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3.3. Управление устройствами ввода-вывода</a:t>
            </a:r>
          </a:p>
          <a:p>
            <a:r>
              <a:rPr lang="ru-RU" dirty="0">
                <a:solidFill>
                  <a:schemeClr val="bg1"/>
                </a:solidFill>
              </a:rPr>
              <a:t>ОС управляет взаимодействием с периферийными устройствами (клавиатура, мышь, принтеры и т.д.), абстрагируя работу с ними для программ.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3.4. Управление файлами</a:t>
            </a:r>
          </a:p>
          <a:p>
            <a:r>
              <a:rPr lang="ru-RU" dirty="0">
                <a:solidFill>
                  <a:schemeClr val="bg1"/>
                </a:solidFill>
              </a:rPr>
              <a:t>ОС организует хранение данных на дисках, предоставляя механизмы для создания, чтения, записи и удаления файлов.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3.5. Обеспечение безопасности</a:t>
            </a:r>
          </a:p>
          <a:p>
            <a:r>
              <a:rPr lang="ru-RU" dirty="0">
                <a:solidFill>
                  <a:schemeClr val="bg1"/>
                </a:solidFill>
              </a:rPr>
              <a:t>ОС отвечает за контроль доступа к ресурсам, аутентификацию пользователей и защиту от несанкционированного доступа.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28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Виды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Существует множество видов операционных систем, различающихся по архитектуре, назначению и способу взаимодействия с пользователем: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4.1. Однопользовательские и многопользовательские ОС</a:t>
            </a:r>
          </a:p>
          <a:p>
            <a:r>
              <a:rPr lang="ru-RU" b="1" dirty="0">
                <a:solidFill>
                  <a:schemeClr val="bg1"/>
                </a:solidFill>
              </a:rPr>
              <a:t>Однопользовательские ОС</a:t>
            </a:r>
            <a:r>
              <a:rPr lang="ru-RU" dirty="0">
                <a:solidFill>
                  <a:schemeClr val="bg1"/>
                </a:solidFill>
              </a:rPr>
              <a:t>: Предназначены для одного пользователя (например, MS-DOS).</a:t>
            </a:r>
          </a:p>
          <a:p>
            <a:r>
              <a:rPr lang="ru-RU" b="1" dirty="0">
                <a:solidFill>
                  <a:schemeClr val="bg1"/>
                </a:solidFill>
              </a:rPr>
              <a:t>Многопользовательские ОС</a:t>
            </a:r>
            <a:r>
              <a:rPr lang="ru-RU" dirty="0">
                <a:solidFill>
                  <a:schemeClr val="bg1"/>
                </a:solidFill>
              </a:rPr>
              <a:t>: Поддерживают работу нескольких пользователей одновременно (например, UNIX).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6213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Виды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4.2. Однозадачные и многозадачные ОС</a:t>
            </a:r>
          </a:p>
          <a:p>
            <a:r>
              <a:rPr lang="ru-RU" b="1" dirty="0">
                <a:solidFill>
                  <a:schemeClr val="bg1"/>
                </a:solidFill>
              </a:rPr>
              <a:t>Однозадачные ОС</a:t>
            </a:r>
            <a:r>
              <a:rPr lang="ru-RU" dirty="0">
                <a:solidFill>
                  <a:schemeClr val="bg1"/>
                </a:solidFill>
              </a:rPr>
              <a:t>: Поддерживают выполнение только одной задачи в каждый момент времени (например, ранние версии MS-DOS).</a:t>
            </a:r>
          </a:p>
          <a:p>
            <a:r>
              <a:rPr lang="ru-RU" b="1" dirty="0">
                <a:solidFill>
                  <a:schemeClr val="bg1"/>
                </a:solidFill>
              </a:rPr>
              <a:t>Многозадачные ОС</a:t>
            </a:r>
            <a:r>
              <a:rPr lang="ru-RU" dirty="0">
                <a:solidFill>
                  <a:schemeClr val="bg1"/>
                </a:solidFill>
              </a:rPr>
              <a:t>: Позволяют одновременно выполнять несколько задач (например, </a:t>
            </a:r>
            <a:r>
              <a:rPr lang="ru-RU" dirty="0" err="1">
                <a:solidFill>
                  <a:schemeClr val="bg1"/>
                </a:solidFill>
              </a:rPr>
              <a:t>Windows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71691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Виды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4.3. Сетевые операционные системы</a:t>
            </a:r>
          </a:p>
          <a:p>
            <a:r>
              <a:rPr lang="ru-RU" dirty="0">
                <a:solidFill>
                  <a:schemeClr val="bg1"/>
                </a:solidFill>
              </a:rPr>
              <a:t>ОС, предназначенные для работы в сетевой среде, обеспечивающие функции, такие как управление ресурсами сети, доступ к удаленным файлам и принтерам (например, </a:t>
            </a:r>
            <a:r>
              <a:rPr lang="ru-RU" dirty="0" err="1">
                <a:solidFill>
                  <a:schemeClr val="bg1"/>
                </a:solidFill>
              </a:rPr>
              <a:t>Novell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NetWare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Windows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Server</a:t>
            </a:r>
            <a:r>
              <a:rPr lang="ru-RU" dirty="0" smtClean="0">
                <a:solidFill>
                  <a:schemeClr val="bg1"/>
                </a:solidFill>
              </a:rPr>
              <a:t>).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4.4. Встроенные операционные системы</a:t>
            </a:r>
          </a:p>
          <a:p>
            <a:r>
              <a:rPr lang="ru-RU" dirty="0">
                <a:solidFill>
                  <a:schemeClr val="bg1"/>
                </a:solidFill>
              </a:rPr>
              <a:t>ОС, разработанные для встраиваемых систем, таких как автомобильные компьютеры, бытовая техника и другие устройства с ограниченными ресурсами (например, </a:t>
            </a:r>
            <a:r>
              <a:rPr lang="ru-RU" dirty="0" err="1">
                <a:solidFill>
                  <a:schemeClr val="bg1"/>
                </a:solidFill>
              </a:rPr>
              <a:t>VxWorks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FreeRTOS</a:t>
            </a:r>
            <a:r>
              <a:rPr lang="ru-RU" dirty="0">
                <a:solidFill>
                  <a:schemeClr val="bg1"/>
                </a:solidFill>
              </a:rPr>
              <a:t>).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926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Виды операционных систем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4.5. Мобильные операционные системы</a:t>
            </a:r>
          </a:p>
          <a:p>
            <a:r>
              <a:rPr lang="ru-RU" dirty="0">
                <a:solidFill>
                  <a:schemeClr val="bg1"/>
                </a:solidFill>
              </a:rPr>
              <a:t>ОС, разработанные для смартфонов и планшетов, обеспечивающие работу с сенсорным интерфейсом и мобильными приложениями (например, </a:t>
            </a:r>
            <a:r>
              <a:rPr lang="ru-RU" dirty="0" err="1">
                <a:solidFill>
                  <a:schemeClr val="bg1"/>
                </a:solidFill>
              </a:rPr>
              <a:t>Android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iOS</a:t>
            </a:r>
            <a:r>
              <a:rPr lang="ru-RU" dirty="0">
                <a:solidFill>
                  <a:schemeClr val="bg1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267737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893" y="2220685"/>
            <a:ext cx="6759570" cy="3599316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— это свободное и открытое ядро операционной системы, разработанное </a:t>
            </a:r>
            <a:r>
              <a:rPr lang="ru-RU" dirty="0" err="1">
                <a:solidFill>
                  <a:schemeClr val="bg1"/>
                </a:solidFill>
              </a:rPr>
              <a:t>Линусом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Торвальдсом</a:t>
            </a:r>
            <a:r>
              <a:rPr lang="ru-RU" dirty="0">
                <a:solidFill>
                  <a:schemeClr val="bg1"/>
                </a:solidFill>
              </a:rPr>
              <a:t> в 1991 году. Сегодня на базе ядра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существует огромное количество операционных систем, которые обычно называют дистрибутивами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. 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Эти </a:t>
            </a:r>
            <a:r>
              <a:rPr lang="ru-RU" dirty="0">
                <a:solidFill>
                  <a:schemeClr val="bg1"/>
                </a:solidFill>
              </a:rPr>
              <a:t>дистрибутивы варьируются от систем общего назначения до специализированных решений для серверов, встроенных систем и мобильных устройств.</a:t>
            </a:r>
          </a:p>
        </p:txBody>
      </p:sp>
      <p:pic>
        <p:nvPicPr>
          <p:cNvPr id="6146" name="Picture 2" descr="https://avatars.mds.yandex.net/get-entity_search/5734168/728525017/S600xU_2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463" y="2220685"/>
            <a:ext cx="5041806" cy="3193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762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Что такое дистрибутивы </a:t>
            </a:r>
            <a:r>
              <a:rPr lang="ru-RU" dirty="0" err="1"/>
              <a:t>Linux</a:t>
            </a:r>
            <a:r>
              <a:rPr lang="ru-RU" dirty="0"/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Дистрибутив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— это операционная система, основанная на ядре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и включающая различные программные компоненты, такие как пакетный менеджер, графический интерфейс пользователя, системные утилиты и приложения. Каждый дистрибутив создается с учетом определенных целей и аудитории, что делает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одной из самых гибких и многообразных операционных систем.</a:t>
            </a:r>
          </a:p>
        </p:txBody>
      </p:sp>
    </p:spTree>
    <p:extLst>
      <p:ext uri="{BB962C8B-B14F-4D97-AF65-F5344CB8AC3E}">
        <p14:creationId xmlns:p14="http://schemas.microsoft.com/office/powerpoint/2010/main" val="3645322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Основные семейства и дистрибутивы </a:t>
            </a:r>
            <a:r>
              <a:rPr lang="ru-RU" dirty="0" err="1"/>
              <a:t>Linux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Дистрибутивы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можно разделить на несколько основных семейств, каждое из которых имеет свои особенности и производные.</a:t>
            </a:r>
          </a:p>
        </p:txBody>
      </p:sp>
      <p:pic>
        <p:nvPicPr>
          <p:cNvPr id="532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49" y="3189498"/>
            <a:ext cx="6334125" cy="356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43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2.1. Семейство </a:t>
            </a:r>
            <a:r>
              <a:rPr lang="en-US" dirty="0" err="1"/>
              <a:t>Debian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5225179" cy="359931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err="1">
                <a:solidFill>
                  <a:schemeClr val="bg1"/>
                </a:solidFill>
              </a:rPr>
              <a:t>Debian</a:t>
            </a:r>
            <a:r>
              <a:rPr lang="ru-RU" dirty="0">
                <a:solidFill>
                  <a:schemeClr val="bg1"/>
                </a:solidFill>
              </a:rPr>
              <a:t> — одно из старейших и самых популярных семейств дистрибутивов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, известное своей стабильностью и широкой поддержкой программного обеспечения.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Debian</a:t>
            </a:r>
            <a:r>
              <a:rPr lang="ru-RU" dirty="0">
                <a:solidFill>
                  <a:schemeClr val="bg1"/>
                </a:solidFill>
              </a:rPr>
              <a:t>: Оригинальный дистрибутив, на основе которого создано множество других. Известен своей стабильностью и огромным количеством пакетов программного обеспечения.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4276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884" y="2336873"/>
            <a:ext cx="5817671" cy="305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328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2.1. Семейство </a:t>
            </a:r>
            <a:r>
              <a:rPr lang="en-US" dirty="0" err="1"/>
              <a:t>Debian</a:t>
            </a:r>
            <a:endParaRPr lang="ru-R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14300" y="2195362"/>
            <a:ext cx="7134225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Ubuntu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Самый популярный дистрибутив, основанный на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Debian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Ubuntu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ориентирован на удобство использования и имеет множество производных, таких как: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Kubuntu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Вариант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Ubuntu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с рабочим столом KDE.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Xubuntu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Легковесный вариант с рабочим столом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Xfce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Lubuntu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Еще более легковесный дистрибутив с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LXQt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Mint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Дистрибутив, созданный на основе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Ubuntu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и ориентированный на удобство перехода с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Windows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с рабочим столом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Cinnamon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или MATE.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ru-RU" altLang="ru-RU" sz="20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Raspberry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Pi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OS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Дистрибутив на основе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Debian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оптимизированный для работы на одноплатных компьютерах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Raspberry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Pi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pic>
        <p:nvPicPr>
          <p:cNvPr id="7171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847" y="2352674"/>
            <a:ext cx="4487996" cy="280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414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2.2. Семейство </a:t>
            </a:r>
            <a:r>
              <a:rPr lang="en-US" dirty="0"/>
              <a:t>Red Hat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122" y="2146373"/>
            <a:ext cx="6739654" cy="3599316"/>
          </a:xfrm>
        </p:spPr>
        <p:txBody>
          <a:bodyPr>
            <a:noAutofit/>
          </a:bodyPr>
          <a:lstStyle/>
          <a:p>
            <a:r>
              <a:rPr lang="ru-RU" sz="2000" dirty="0" err="1">
                <a:solidFill>
                  <a:schemeClr val="bg1"/>
                </a:solidFill>
              </a:rPr>
              <a:t>Red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Hat</a:t>
            </a:r>
            <a:r>
              <a:rPr lang="ru-RU" sz="2000" dirty="0">
                <a:solidFill>
                  <a:schemeClr val="bg1"/>
                </a:solidFill>
              </a:rPr>
              <a:t> разрабатывает и поддерживает дистрибутивы, которые широко используются в корпоративной среде благодаря своей надежности и поддержке.</a:t>
            </a:r>
          </a:p>
          <a:p>
            <a:r>
              <a:rPr lang="ru-RU" sz="2000" b="1" dirty="0" err="1">
                <a:solidFill>
                  <a:schemeClr val="bg1"/>
                </a:solidFill>
              </a:rPr>
              <a:t>Red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Hat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Enterprise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Linux</a:t>
            </a:r>
            <a:r>
              <a:rPr lang="ru-RU" sz="2000" b="1" dirty="0">
                <a:solidFill>
                  <a:schemeClr val="bg1"/>
                </a:solidFill>
              </a:rPr>
              <a:t> (RHEL)</a:t>
            </a:r>
            <a:r>
              <a:rPr lang="ru-RU" sz="2000" dirty="0">
                <a:solidFill>
                  <a:schemeClr val="bg1"/>
                </a:solidFill>
              </a:rPr>
              <a:t>: Коммерческий дистрибутив, предназначенный для корпоративного использования. Обеспечивает долгосрочную поддержку и стабильность.</a:t>
            </a:r>
          </a:p>
          <a:p>
            <a:r>
              <a:rPr lang="ru-RU" sz="2000" b="1" dirty="0" err="1">
                <a:solidFill>
                  <a:schemeClr val="bg1"/>
                </a:solidFill>
              </a:rPr>
              <a:t>CentOS</a:t>
            </a:r>
            <a:r>
              <a:rPr lang="ru-RU" sz="2000" dirty="0">
                <a:solidFill>
                  <a:schemeClr val="bg1"/>
                </a:solidFill>
              </a:rPr>
              <a:t>: Ранее был свободной версией RHEL, но с 2021 года развивается как </a:t>
            </a:r>
            <a:r>
              <a:rPr lang="ru-RU" sz="2000" dirty="0" err="1">
                <a:solidFill>
                  <a:schemeClr val="bg1"/>
                </a:solidFill>
              </a:rPr>
              <a:t>CentOS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Stream</a:t>
            </a:r>
            <a:r>
              <a:rPr lang="ru-RU" sz="2000" dirty="0">
                <a:solidFill>
                  <a:schemeClr val="bg1"/>
                </a:solidFill>
              </a:rPr>
              <a:t>, которая действует как </a:t>
            </a:r>
            <a:r>
              <a:rPr lang="ru-RU" sz="2000" dirty="0" err="1">
                <a:solidFill>
                  <a:schemeClr val="bg1"/>
                </a:solidFill>
              </a:rPr>
              <a:t>предвыпускная</a:t>
            </a:r>
            <a:r>
              <a:rPr lang="ru-RU" sz="2000" dirty="0">
                <a:solidFill>
                  <a:schemeClr val="bg1"/>
                </a:solidFill>
              </a:rPr>
              <a:t> версия для RHEL.</a:t>
            </a:r>
          </a:p>
          <a:p>
            <a:r>
              <a:rPr lang="ru-RU" sz="2000" b="1" dirty="0" err="1">
                <a:solidFill>
                  <a:schemeClr val="bg1"/>
                </a:solidFill>
              </a:rPr>
              <a:t>Fedora</a:t>
            </a:r>
            <a:r>
              <a:rPr lang="ru-RU" sz="2000" dirty="0">
                <a:solidFill>
                  <a:schemeClr val="bg1"/>
                </a:solidFill>
              </a:rPr>
              <a:t>: Дистрибутив, спонсируемый </a:t>
            </a:r>
            <a:r>
              <a:rPr lang="ru-RU" sz="2000" dirty="0" err="1">
                <a:solidFill>
                  <a:schemeClr val="bg1"/>
                </a:solidFill>
              </a:rPr>
              <a:t>Red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Hat</a:t>
            </a:r>
            <a:r>
              <a:rPr lang="ru-RU" sz="2000" dirty="0">
                <a:solidFill>
                  <a:schemeClr val="bg1"/>
                </a:solidFill>
              </a:rPr>
              <a:t>, который служит тестовой платформой для новых технологий, прежде чем они будут включены в RHEL.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552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296" y="2641600"/>
            <a:ext cx="4041420" cy="2273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0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328" y="750300"/>
            <a:ext cx="3783678" cy="108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302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75" y="4773612"/>
            <a:ext cx="4572000" cy="1543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93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2.3. Семейство </a:t>
            </a:r>
            <a:r>
              <a:rPr lang="en-US" dirty="0"/>
              <a:t>Arch Linux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346" y="2032073"/>
            <a:ext cx="6187204" cy="35993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 err="1">
                <a:solidFill>
                  <a:schemeClr val="bg1"/>
                </a:solidFill>
              </a:rPr>
              <a:t>Arch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Linux</a:t>
            </a:r>
            <a:r>
              <a:rPr lang="ru-RU" sz="2000" dirty="0">
                <a:solidFill>
                  <a:schemeClr val="bg1"/>
                </a:solidFill>
              </a:rPr>
              <a:t> — это дистрибутив, ориентированный на опытных пользователей, которые хотят полной </a:t>
            </a:r>
            <a:r>
              <a:rPr lang="ru-RU" sz="2000" dirty="0" err="1">
                <a:solidFill>
                  <a:schemeClr val="bg1"/>
                </a:solidFill>
              </a:rPr>
              <a:t>кастомизации</a:t>
            </a:r>
            <a:r>
              <a:rPr lang="ru-RU" sz="2000" dirty="0">
                <a:solidFill>
                  <a:schemeClr val="bg1"/>
                </a:solidFill>
              </a:rPr>
              <a:t> своей системы.</a:t>
            </a:r>
          </a:p>
          <a:p>
            <a:r>
              <a:rPr lang="ru-RU" sz="2000" b="1" dirty="0" err="1">
                <a:solidFill>
                  <a:schemeClr val="bg1"/>
                </a:solidFill>
              </a:rPr>
              <a:t>Arch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Linux</a:t>
            </a:r>
            <a:r>
              <a:rPr lang="ru-RU" sz="2000" dirty="0">
                <a:solidFill>
                  <a:schemeClr val="bg1"/>
                </a:solidFill>
              </a:rPr>
              <a:t>: Легковесный и гибкий дистрибутив, предлагающий минимальную базовую систему и позволяющий пользователю настроить всё самостоятельно.</a:t>
            </a:r>
          </a:p>
          <a:p>
            <a:r>
              <a:rPr lang="ru-RU" sz="2000" b="1" dirty="0" err="1">
                <a:solidFill>
                  <a:schemeClr val="bg1"/>
                </a:solidFill>
              </a:rPr>
              <a:t>Manjaro</a:t>
            </a:r>
            <a:r>
              <a:rPr lang="ru-RU" sz="2000" dirty="0">
                <a:solidFill>
                  <a:schemeClr val="bg1"/>
                </a:solidFill>
              </a:rPr>
              <a:t>: Дистрибутив, основанный на </a:t>
            </a:r>
            <a:r>
              <a:rPr lang="ru-RU" sz="2000" dirty="0" err="1">
                <a:solidFill>
                  <a:schemeClr val="bg1"/>
                </a:solidFill>
              </a:rPr>
              <a:t>Arch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Linux</a:t>
            </a:r>
            <a:r>
              <a:rPr lang="ru-RU" sz="2000" dirty="0">
                <a:solidFill>
                  <a:schemeClr val="bg1"/>
                </a:solidFill>
              </a:rPr>
              <a:t>, но ориентированный на пользователей, желающих более дружественный интерфейс и простую установку.</a:t>
            </a:r>
          </a:p>
          <a:p>
            <a:r>
              <a:rPr lang="ru-RU" sz="2000" b="1" dirty="0" err="1">
                <a:solidFill>
                  <a:schemeClr val="bg1"/>
                </a:solidFill>
              </a:rPr>
              <a:t>EndeavourOS</a:t>
            </a:r>
            <a:r>
              <a:rPr lang="ru-RU" sz="2000" dirty="0">
                <a:solidFill>
                  <a:schemeClr val="bg1"/>
                </a:solidFill>
              </a:rPr>
              <a:t>: Другой производный от </a:t>
            </a:r>
            <a:r>
              <a:rPr lang="ru-RU" sz="2000" dirty="0" err="1">
                <a:solidFill>
                  <a:schemeClr val="bg1"/>
                </a:solidFill>
              </a:rPr>
              <a:t>Arch</a:t>
            </a:r>
            <a:r>
              <a:rPr lang="ru-RU" sz="2000" dirty="0">
                <a:solidFill>
                  <a:schemeClr val="bg1"/>
                </a:solidFill>
              </a:rPr>
              <a:t> дистрибутив, который предлагает удобный установщик и поддерживает множество рабочих столов.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563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499" y="744059"/>
            <a:ext cx="2606675" cy="162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4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353" y="2205897"/>
            <a:ext cx="2917825" cy="213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8" name="Picture 8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369" y="3949700"/>
            <a:ext cx="4369405" cy="229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2922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2.4. Семейство </a:t>
            </a:r>
            <a:r>
              <a:rPr lang="en-US" dirty="0"/>
              <a:t>SUSE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546" y="2184473"/>
            <a:ext cx="4253629" cy="35993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</a:rPr>
              <a:t>SUSE — это еще одно крупное корпоративное семейство </a:t>
            </a:r>
            <a:r>
              <a:rPr lang="ru-RU" sz="2000" dirty="0" err="1">
                <a:solidFill>
                  <a:schemeClr val="bg1"/>
                </a:solidFill>
              </a:rPr>
              <a:t>Linux</a:t>
            </a:r>
            <a:r>
              <a:rPr lang="ru-RU" sz="2000" dirty="0">
                <a:solidFill>
                  <a:schemeClr val="bg1"/>
                </a:solidFill>
              </a:rPr>
              <a:t>, особенно популярное в Европе.</a:t>
            </a:r>
          </a:p>
          <a:p>
            <a:r>
              <a:rPr lang="ru-RU" sz="2000" b="1" dirty="0" err="1">
                <a:solidFill>
                  <a:schemeClr val="bg1"/>
                </a:solidFill>
              </a:rPr>
              <a:t>openSUSE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Leap</a:t>
            </a:r>
            <a:r>
              <a:rPr lang="ru-RU" sz="2000" dirty="0">
                <a:solidFill>
                  <a:schemeClr val="bg1"/>
                </a:solidFill>
              </a:rPr>
              <a:t>: Стабильный дистрибутив для настольных ПК и серверов с долгосрочной поддержкой, основанный на SUSE </a:t>
            </a:r>
            <a:r>
              <a:rPr lang="ru-RU" sz="2000" dirty="0" err="1">
                <a:solidFill>
                  <a:schemeClr val="bg1"/>
                </a:solidFill>
              </a:rPr>
              <a:t>Linux</a:t>
            </a: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000" dirty="0" err="1">
                <a:solidFill>
                  <a:schemeClr val="bg1"/>
                </a:solidFill>
              </a:rPr>
              <a:t>Enterprise</a:t>
            </a:r>
            <a:r>
              <a:rPr lang="ru-RU" sz="2000" dirty="0">
                <a:solidFill>
                  <a:schemeClr val="bg1"/>
                </a:solidFill>
              </a:rPr>
              <a:t>.</a:t>
            </a:r>
          </a:p>
          <a:p>
            <a:r>
              <a:rPr lang="ru-RU" sz="2000" b="1" dirty="0" err="1">
                <a:solidFill>
                  <a:schemeClr val="bg1"/>
                </a:solidFill>
              </a:rPr>
              <a:t>openSUSE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000" b="1" dirty="0" err="1">
                <a:solidFill>
                  <a:schemeClr val="bg1"/>
                </a:solidFill>
              </a:rPr>
              <a:t>Tumbleweed</a:t>
            </a:r>
            <a:r>
              <a:rPr lang="ru-RU" sz="2000" dirty="0">
                <a:solidFill>
                  <a:schemeClr val="bg1"/>
                </a:solidFill>
              </a:rPr>
              <a:t>: </a:t>
            </a:r>
            <a:r>
              <a:rPr lang="ru-RU" sz="2000" dirty="0" err="1">
                <a:solidFill>
                  <a:schemeClr val="bg1"/>
                </a:solidFill>
              </a:rPr>
              <a:t>Rolling-release</a:t>
            </a:r>
            <a:r>
              <a:rPr lang="ru-RU" sz="2000" dirty="0">
                <a:solidFill>
                  <a:schemeClr val="bg1"/>
                </a:solidFill>
              </a:rPr>
              <a:t> версия </a:t>
            </a:r>
            <a:r>
              <a:rPr lang="ru-RU" sz="2000" dirty="0" err="1">
                <a:solidFill>
                  <a:schemeClr val="bg1"/>
                </a:solidFill>
              </a:rPr>
              <a:t>openSUSE</a:t>
            </a:r>
            <a:r>
              <a:rPr lang="ru-RU" sz="2000" dirty="0">
                <a:solidFill>
                  <a:schemeClr val="bg1"/>
                </a:solidFill>
              </a:rPr>
              <a:t>, предлагающая самые свежие пакеты и разработки.</a:t>
            </a: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573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251" y="2184473"/>
            <a:ext cx="3438849" cy="213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020" y="4432300"/>
            <a:ext cx="3835400" cy="215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29600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2.5. Независимые дистрибутивы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71450" y="2051717"/>
            <a:ext cx="6000750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Gentoo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Дистрибутив, ориентированный на пользователей, которые хотят оптимизировать каждый аспект своей системы, компилируя все пакеты из исходного кода.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Slackware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Один из старейших дистрибутивов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известный своей простотой и минимализмом. Подходит для опытных пользователей, предпочитающих ручное управление системой.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Void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Независимый дистрибутив, известный своей уникальной системой управления пакетами XBPS и поддержкой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runit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в качестве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init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-системы. </a:t>
            </a:r>
          </a:p>
        </p:txBody>
      </p:sp>
      <p:pic>
        <p:nvPicPr>
          <p:cNvPr id="8195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051717"/>
            <a:ext cx="1158875" cy="121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75" y="2209800"/>
            <a:ext cx="31496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01" y="3804317"/>
            <a:ext cx="3457055" cy="285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3042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 Специализированные дистрибутивы </a:t>
            </a:r>
            <a:r>
              <a:rPr lang="en-US" dirty="0"/>
              <a:t>Linux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используется не только на настольных компьютерах и серверах, но и в широком спектре специализированных устройств и задач</a:t>
            </a:r>
          </a:p>
        </p:txBody>
      </p:sp>
    </p:spTree>
    <p:extLst>
      <p:ext uri="{BB962C8B-B14F-4D97-AF65-F5344CB8AC3E}">
        <p14:creationId xmlns:p14="http://schemas.microsoft.com/office/powerpoint/2010/main" val="29801757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3.1. Серверные дистрибутивы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52424" y="2462780"/>
            <a:ext cx="461962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Ubuntu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Server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Серверная версия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Ubuntu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широко используемая в облачных и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виртуализованных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средах.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CentOS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Ранее был популярным серверным дистрибутивом, используемым для корпоративных приложений.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AlmaLinux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и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Rocky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0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Новые дистрибутивы, созданные после изменений в проекте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CentOS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предлагающие альтернативы RHEL. </a:t>
            </a:r>
          </a:p>
        </p:txBody>
      </p:sp>
      <p:pic>
        <p:nvPicPr>
          <p:cNvPr id="9219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449" y="2462780"/>
            <a:ext cx="6613526" cy="369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073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3.2. Встраиваемые системы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65996" y="2155897"/>
            <a:ext cx="9613861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Yocto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Фреймворк для создания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кастомных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встраиваемых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-систем.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OpenWrt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Дистрибутив, предназначенный для использования на маршрутизаторах и сетевом оборудовании. </a:t>
            </a:r>
          </a:p>
        </p:txBody>
      </p:sp>
      <p:pic>
        <p:nvPicPr>
          <p:cNvPr id="10243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475" y="4291012"/>
            <a:ext cx="4572000" cy="2333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799" y="4213036"/>
            <a:ext cx="4079875" cy="246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874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3.3. Образовательные и легкие дистрибутивы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80271" y="2174946"/>
            <a:ext cx="9613861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Edubuntu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Дистрибутив, основанный на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Ubuntu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и ориентированный на образовательные учреждения.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Puppy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Легковесный дистрибутив, который можно запускать с USB-накопителя или старых компьютеров. </a:t>
            </a:r>
          </a:p>
        </p:txBody>
      </p:sp>
      <p:pic>
        <p:nvPicPr>
          <p:cNvPr id="11267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132" y="2174946"/>
            <a:ext cx="2067092" cy="196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4459815"/>
            <a:ext cx="4572000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9078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3.4. Безопасность и тестирование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00025" y="2122976"/>
            <a:ext cx="954170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Kali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Специализированный дистрибутив для тестирования на проникновение и обеспечения безопасности.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Parrot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OS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Альтернатива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Kali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также ориентированная на безопасность и анонимность. </a:t>
            </a:r>
          </a:p>
        </p:txBody>
      </p:sp>
      <p:pic>
        <p:nvPicPr>
          <p:cNvPr id="12291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3376612"/>
            <a:ext cx="45720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573" y="3692636"/>
            <a:ext cx="5533127" cy="3110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8713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4. Выбор дистрибутива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Выбор дистрибутива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зависит от множества факторов:</a:t>
            </a:r>
          </a:p>
          <a:p>
            <a:r>
              <a:rPr lang="ru-RU" b="1" dirty="0">
                <a:solidFill>
                  <a:schemeClr val="bg1"/>
                </a:solidFill>
              </a:rPr>
              <a:t>Уровень опыта пользователя</a:t>
            </a:r>
            <a:r>
              <a:rPr lang="ru-RU" dirty="0">
                <a:solidFill>
                  <a:schemeClr val="bg1"/>
                </a:solidFill>
              </a:rPr>
              <a:t>: Новичкам часто рекомендуют </a:t>
            </a:r>
            <a:r>
              <a:rPr lang="ru-RU" dirty="0" err="1">
                <a:solidFill>
                  <a:schemeClr val="bg1"/>
                </a:solidFill>
              </a:rPr>
              <a:t>Ubuntu</a:t>
            </a:r>
            <a:r>
              <a:rPr lang="ru-RU" dirty="0">
                <a:solidFill>
                  <a:schemeClr val="bg1"/>
                </a:solidFill>
              </a:rPr>
              <a:t> или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Mint</a:t>
            </a:r>
            <a:r>
              <a:rPr lang="ru-RU" dirty="0">
                <a:solidFill>
                  <a:schemeClr val="bg1"/>
                </a:solidFill>
              </a:rPr>
              <a:t>, в то время как опытные пользователи могут предпочесть </a:t>
            </a:r>
            <a:r>
              <a:rPr lang="ru-RU" dirty="0" err="1">
                <a:solidFill>
                  <a:schemeClr val="bg1"/>
                </a:solidFill>
              </a:rPr>
              <a:t>Arch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или </a:t>
            </a:r>
            <a:r>
              <a:rPr lang="ru-RU" dirty="0" err="1">
                <a:solidFill>
                  <a:schemeClr val="bg1"/>
                </a:solidFill>
              </a:rPr>
              <a:t>Gentoo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b="1" dirty="0">
                <a:solidFill>
                  <a:schemeClr val="bg1"/>
                </a:solidFill>
              </a:rPr>
              <a:t>Цель использования</a:t>
            </a:r>
            <a:r>
              <a:rPr lang="ru-RU" dirty="0">
                <a:solidFill>
                  <a:schemeClr val="bg1"/>
                </a:solidFill>
              </a:rPr>
              <a:t>: Для серверов подойдут RHEL, </a:t>
            </a:r>
            <a:r>
              <a:rPr lang="ru-RU" dirty="0" err="1">
                <a:solidFill>
                  <a:schemeClr val="bg1"/>
                </a:solidFill>
              </a:rPr>
              <a:t>CentOS</a:t>
            </a:r>
            <a:r>
              <a:rPr lang="ru-RU" dirty="0">
                <a:solidFill>
                  <a:schemeClr val="bg1"/>
                </a:solidFill>
              </a:rPr>
              <a:t> или </a:t>
            </a:r>
            <a:r>
              <a:rPr lang="ru-RU" dirty="0" err="1">
                <a:solidFill>
                  <a:schemeClr val="bg1"/>
                </a:solidFill>
              </a:rPr>
              <a:t>Ubuntu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Server</a:t>
            </a:r>
            <a:r>
              <a:rPr lang="ru-RU" dirty="0">
                <a:solidFill>
                  <a:schemeClr val="bg1"/>
                </a:solidFill>
              </a:rPr>
              <a:t>, для старого оборудования — </a:t>
            </a:r>
            <a:r>
              <a:rPr lang="ru-RU" dirty="0" err="1">
                <a:solidFill>
                  <a:schemeClr val="bg1"/>
                </a:solidFill>
              </a:rPr>
              <a:t>Puppy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, а для тестирования безопасности — </a:t>
            </a:r>
            <a:r>
              <a:rPr lang="ru-RU" dirty="0" err="1">
                <a:solidFill>
                  <a:schemeClr val="bg1"/>
                </a:solidFill>
              </a:rPr>
              <a:t>Kali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.</a:t>
            </a:r>
          </a:p>
          <a:p>
            <a:r>
              <a:rPr lang="ru-RU" b="1" dirty="0">
                <a:solidFill>
                  <a:schemeClr val="bg1"/>
                </a:solidFill>
              </a:rPr>
              <a:t>Предпочтения по окружению рабочего стола</a:t>
            </a:r>
            <a:r>
              <a:rPr lang="ru-RU" dirty="0">
                <a:solidFill>
                  <a:schemeClr val="bg1"/>
                </a:solidFill>
              </a:rPr>
              <a:t>: KDE, GNOME, </a:t>
            </a:r>
            <a:r>
              <a:rPr lang="ru-RU" dirty="0" err="1">
                <a:solidFill>
                  <a:schemeClr val="bg1"/>
                </a:solidFill>
              </a:rPr>
              <a:t>Xfce</a:t>
            </a:r>
            <a:r>
              <a:rPr lang="ru-RU" dirty="0">
                <a:solidFill>
                  <a:schemeClr val="bg1"/>
                </a:solidFill>
              </a:rPr>
              <a:t> и другие окружения могут влиять на выбор конкретного дистрибутива.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938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использования различных семейств </a:t>
            </a:r>
            <a:r>
              <a:rPr lang="ru-RU" dirty="0" err="1"/>
              <a:t>Linux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2" y="2336873"/>
            <a:ext cx="4644154" cy="359931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Различные семейства дистрибутивов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развивались с учетом определенных целей и сценариев использования. Вот как распределяются основные семейства и их дистрибутивы по сферам применения</a:t>
            </a:r>
          </a:p>
        </p:txBody>
      </p:sp>
      <p:pic>
        <p:nvPicPr>
          <p:cNvPr id="5837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476" y="2171700"/>
            <a:ext cx="6692424" cy="376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94479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</a:t>
            </a:r>
            <a:r>
              <a:rPr lang="ru-RU" b="1" dirty="0"/>
              <a:t>Семейство </a:t>
            </a:r>
            <a:r>
              <a:rPr lang="en-US" b="1" dirty="0" err="1"/>
              <a:t>Debian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2" y="2336873"/>
            <a:ext cx="4951222" cy="3599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Основные дистрибутивы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ru-RU" dirty="0" err="1">
                <a:solidFill>
                  <a:schemeClr val="bg1"/>
                </a:solidFill>
              </a:rPr>
              <a:t>Debian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Ubuntu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Mint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Цели использования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Debian</a:t>
            </a:r>
            <a:r>
              <a:rPr lang="ru-RU" dirty="0">
                <a:solidFill>
                  <a:schemeClr val="bg1"/>
                </a:solidFill>
              </a:rPr>
              <a:t>: Известен своей стабильностью и широким выбором пакетов. Часто используется для серверов, рабочих станций и встраиваемых систем, где требуется надежность и стабильность.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939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458" y="2197099"/>
            <a:ext cx="6981371" cy="436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9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</a:t>
            </a:r>
            <a:r>
              <a:rPr lang="ru-RU" b="1" dirty="0"/>
              <a:t>Семейство </a:t>
            </a:r>
            <a:r>
              <a:rPr lang="en-US" b="1" dirty="0" err="1"/>
              <a:t>Debian</a:t>
            </a:r>
            <a:endParaRPr lang="ru-RU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194546" y="2228346"/>
            <a:ext cx="9613861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Ubuntu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Это один из самых популярных дистрибутивов, используемых как на рабочих столах, так и на серверах. Он подходит для пользователей разного уровня — от новичков до опытных администраторов. Варианты, такие как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Ubuntu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Server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используются в облачных средах и корпоративной инфраструктуре.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Mint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Ориентирован на пользователей, переходящих с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Windows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благодаря своему дружественному интерфейсу. Чаще всего используется на настольных компьютерах. </a:t>
            </a:r>
          </a:p>
        </p:txBody>
      </p:sp>
    </p:spTree>
    <p:extLst>
      <p:ext uri="{BB962C8B-B14F-4D97-AF65-F5344CB8AC3E}">
        <p14:creationId xmlns:p14="http://schemas.microsoft.com/office/powerpoint/2010/main" val="724811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Сценарии использования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85750" y="2090592"/>
            <a:ext cx="9503607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Настольные системы для домашнего и офисного использования.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Виртуализация и облачные серверы (Ubuntu Server).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3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Образовательные учреждения и организации, нуждающиеся в стабильных системах (Debian). </a:t>
            </a:r>
          </a:p>
        </p:txBody>
      </p:sp>
    </p:spTree>
    <p:extLst>
      <p:ext uri="{BB962C8B-B14F-4D97-AF65-F5344CB8AC3E}">
        <p14:creationId xmlns:p14="http://schemas.microsoft.com/office/powerpoint/2010/main" val="3698616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5909165" cy="35993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Основные дистрибутивы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ru-RU" dirty="0" err="1">
                <a:solidFill>
                  <a:schemeClr val="bg1"/>
                </a:solidFill>
              </a:rPr>
              <a:t>Red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Hat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Enterprise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(RHEL), </a:t>
            </a:r>
            <a:r>
              <a:rPr lang="ru-RU" dirty="0" err="1">
                <a:solidFill>
                  <a:schemeClr val="bg1"/>
                </a:solidFill>
              </a:rPr>
              <a:t>CentOS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Fedora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Цели использования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b="1" dirty="0">
                <a:solidFill>
                  <a:schemeClr val="bg1"/>
                </a:solidFill>
              </a:rPr>
              <a:t>RHEL</a:t>
            </a:r>
            <a:r>
              <a:rPr lang="ru-RU" dirty="0">
                <a:solidFill>
                  <a:schemeClr val="bg1"/>
                </a:solidFill>
              </a:rPr>
              <a:t>: Основной дистрибутив для корпоративных пользователей, предлагающий коммерческую поддержку и стабильность. Используется в крупных компаниях, где требуются высокие стандарты безопасности, поддержки и совместимости с корпоративными приложениями.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</a:t>
            </a:r>
            <a:r>
              <a:rPr lang="ru-RU" b="1" dirty="0"/>
              <a:t>Семейство </a:t>
            </a:r>
            <a:r>
              <a:rPr lang="en-US" b="1" dirty="0"/>
              <a:t>Red Hat</a:t>
            </a:r>
            <a:endParaRPr lang="ru-RU" dirty="0"/>
          </a:p>
        </p:txBody>
      </p:sp>
      <p:pic>
        <p:nvPicPr>
          <p:cNvPr id="4301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486" y="2336873"/>
            <a:ext cx="5470142" cy="307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8108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</a:t>
            </a:r>
            <a:r>
              <a:rPr lang="ru-RU" b="1" dirty="0"/>
              <a:t>Семейство </a:t>
            </a:r>
            <a:r>
              <a:rPr lang="en-US" b="1" dirty="0"/>
              <a:t>Red Hat</a:t>
            </a:r>
            <a:endParaRPr lang="ru-RU" dirty="0"/>
          </a:p>
        </p:txBody>
      </p:sp>
      <p:sp>
        <p:nvSpPr>
          <p:cNvPr id="2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56446" y="2106069"/>
            <a:ext cx="961386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CentOS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До изменений в проекте использовался как бесплатная альтернатива RHEL для корпоративных и исследовательских целей, а также в малых и средних предприятиях.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Fedora</a:t>
            </a: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Это тестовая платформа для новых технологий, часто используется разработчиками и энтузиастами, которые хотят попробовать последние нововведения в мире Linux. </a:t>
            </a:r>
          </a:p>
        </p:txBody>
      </p:sp>
    </p:spTree>
    <p:extLst>
      <p:ext uri="{BB962C8B-B14F-4D97-AF65-F5344CB8AC3E}">
        <p14:creationId xmlns:p14="http://schemas.microsoft.com/office/powerpoint/2010/main" val="37553100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Сценарии использования</a:t>
            </a:r>
          </a:p>
        </p:txBody>
      </p:sp>
      <p:sp>
        <p:nvSpPr>
          <p:cNvPr id="2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18372" y="2195485"/>
            <a:ext cx="873990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Корпоративные серверы и дата-центры.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Разработка и тестирование новых технологий.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Область исследований и разработки ПО, требующая передовых технологий. </a:t>
            </a:r>
          </a:p>
        </p:txBody>
      </p:sp>
    </p:spTree>
    <p:extLst>
      <p:ext uri="{BB962C8B-B14F-4D97-AF65-F5344CB8AC3E}">
        <p14:creationId xmlns:p14="http://schemas.microsoft.com/office/powerpoint/2010/main" val="29470638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</a:rPr>
              <a:t>Основные </a:t>
            </a:r>
            <a:r>
              <a:rPr lang="ru-RU" b="1" dirty="0">
                <a:solidFill>
                  <a:schemeClr val="bg1"/>
                </a:solidFill>
              </a:rPr>
              <a:t>дистрибутивы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ru-RU" dirty="0" err="1">
                <a:solidFill>
                  <a:schemeClr val="bg1"/>
                </a:solidFill>
              </a:rPr>
              <a:t>Arch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Manjaro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EndeavourOS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Цели использования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Arch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: Ориентирован на опытных пользователей, которые хотят полной </a:t>
            </a:r>
            <a:r>
              <a:rPr lang="ru-RU" dirty="0" err="1">
                <a:solidFill>
                  <a:schemeClr val="bg1"/>
                </a:solidFill>
              </a:rPr>
              <a:t>кастомизации</a:t>
            </a:r>
            <a:r>
              <a:rPr lang="ru-RU" dirty="0">
                <a:solidFill>
                  <a:schemeClr val="bg1"/>
                </a:solidFill>
              </a:rPr>
              <a:t> своей системы и предпочитают подход </a:t>
            </a:r>
            <a:r>
              <a:rPr lang="ru-RU" dirty="0" err="1">
                <a:solidFill>
                  <a:schemeClr val="bg1"/>
                </a:solidFill>
              </a:rPr>
              <a:t>Rolling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Release</a:t>
            </a:r>
            <a:r>
              <a:rPr lang="ru-RU" dirty="0">
                <a:solidFill>
                  <a:schemeClr val="bg1"/>
                </a:solidFill>
              </a:rPr>
              <a:t>. Это означает, что они всегда используют самые последние версии программного обеспечения.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3. Семейство </a:t>
            </a:r>
            <a:r>
              <a:rPr lang="ru-RU" b="1" dirty="0" err="1"/>
              <a:t>Arch</a:t>
            </a:r>
            <a:r>
              <a:rPr lang="ru-RU" b="1" dirty="0"/>
              <a:t> </a:t>
            </a:r>
            <a:r>
              <a:rPr lang="ru-RU" b="1" dirty="0" err="1" smtClean="0"/>
              <a:t>Linux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47485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 </a:t>
            </a:r>
            <a:r>
              <a:rPr lang="ru-RU" b="1" dirty="0"/>
              <a:t>Семейство </a:t>
            </a:r>
            <a:r>
              <a:rPr lang="en-US" b="1" dirty="0"/>
              <a:t>Arch </a:t>
            </a:r>
            <a:r>
              <a:rPr lang="en-US" b="1" dirty="0" smtClean="0"/>
              <a:t>Linux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2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0" y="2388163"/>
            <a:ext cx="47625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Manjaro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Предназначен для пользователей, которые хотят воспользоваться преимуществами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Arch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но в более удобной и готовой к использованию форме.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EndeavourOS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Похож на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Manjaro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но предлагает более "чистый" опыт </a:t>
            </a:r>
            <a:r>
              <a:rPr kumimoji="0" lang="ru-RU" altLang="ru-RU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Arch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с простотой установки и настройки. </a:t>
            </a:r>
          </a:p>
        </p:txBody>
      </p:sp>
      <p:pic>
        <p:nvPicPr>
          <p:cNvPr id="38915" name="Picture 3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388163"/>
            <a:ext cx="6968067" cy="3919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076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Сценарии использования</a:t>
            </a:r>
          </a:p>
        </p:txBody>
      </p:sp>
      <p:sp>
        <p:nvSpPr>
          <p:cNvPr id="2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52400" y="2159529"/>
            <a:ext cx="762952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Настольные системы для энтузиастов и разработчиков, предпочитающих современное и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кастомизируемое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ПО.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Среды, где важна гибкость настройки и использование последних версий пакетов. </a:t>
            </a:r>
          </a:p>
        </p:txBody>
      </p:sp>
    </p:spTree>
    <p:extLst>
      <p:ext uri="{BB962C8B-B14F-4D97-AF65-F5344CB8AC3E}">
        <p14:creationId xmlns:p14="http://schemas.microsoft.com/office/powerpoint/2010/main" val="24683794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bg1"/>
                </a:solidFill>
              </a:rPr>
              <a:t>Основные </a:t>
            </a:r>
            <a:r>
              <a:rPr lang="ru-RU" b="1" dirty="0">
                <a:solidFill>
                  <a:schemeClr val="bg1"/>
                </a:solidFill>
              </a:rPr>
              <a:t>дистрибутивы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ru-RU" dirty="0" err="1">
                <a:solidFill>
                  <a:schemeClr val="bg1"/>
                </a:solidFill>
              </a:rPr>
              <a:t>openSUSE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Leap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openSUSE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Tumbleweed</a:t>
            </a:r>
            <a:r>
              <a:rPr lang="ru-RU" dirty="0">
                <a:solidFill>
                  <a:schemeClr val="bg1"/>
                </a:solidFill>
              </a:rPr>
              <a:t>, SUSE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Enterprise</a:t>
            </a:r>
            <a:r>
              <a:rPr lang="ru-RU" dirty="0">
                <a:solidFill>
                  <a:schemeClr val="bg1"/>
                </a:solidFill>
              </a:rPr>
              <a:t> (SLE)</a:t>
            </a:r>
          </a:p>
          <a:p>
            <a:r>
              <a:rPr lang="ru-RU" b="1" dirty="0">
                <a:solidFill>
                  <a:schemeClr val="bg1"/>
                </a:solidFill>
              </a:rPr>
              <a:t>Цели использования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b="1" dirty="0">
                <a:solidFill>
                  <a:schemeClr val="bg1"/>
                </a:solidFill>
              </a:rPr>
              <a:t>SUSE </a:t>
            </a:r>
            <a:r>
              <a:rPr lang="ru-RU" b="1" dirty="0" err="1">
                <a:solidFill>
                  <a:schemeClr val="bg1"/>
                </a:solidFill>
              </a:rPr>
              <a:t>Linux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Enterprise</a:t>
            </a:r>
            <a:r>
              <a:rPr lang="ru-RU" dirty="0">
                <a:solidFill>
                  <a:schemeClr val="bg1"/>
                </a:solidFill>
              </a:rPr>
              <a:t>: Платформа для корпоративного использования, обеспечивающая стабильность и поддержку на уровне предприятия. Подходит для критически важных приложений и серверных решений.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Семейство </a:t>
            </a:r>
            <a:r>
              <a:rPr lang="ru-RU" b="1" dirty="0" smtClean="0"/>
              <a:t>SUSE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8924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4. Семейство SUSE</a:t>
            </a:r>
            <a:endParaRPr lang="ru-RU" dirty="0"/>
          </a:p>
        </p:txBody>
      </p:sp>
      <p:sp>
        <p:nvSpPr>
          <p:cNvPr id="2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28625" y="2277460"/>
            <a:ext cx="9408357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openSUSE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Leap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Подходит для пользователей, которым нужна стабильная система с долгосрочной поддержкой, как для настольных компьютеров, так и для серверов.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openSUSE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Tumbleweed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Rolling-release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дистрибутив, используемый энтузиастами, которым нужны последние обновления ПО. </a:t>
            </a:r>
          </a:p>
        </p:txBody>
      </p:sp>
    </p:spTree>
    <p:extLst>
      <p:ext uri="{BB962C8B-B14F-4D97-AF65-F5344CB8AC3E}">
        <p14:creationId xmlns:p14="http://schemas.microsoft.com/office/powerpoint/2010/main" val="8637856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Сценарии использования</a:t>
            </a:r>
          </a:p>
        </p:txBody>
      </p:sp>
      <p:sp>
        <p:nvSpPr>
          <p:cNvPr id="2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66700" y="2152146"/>
            <a:ext cx="637222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Корпоративные серверы и рабочие станции.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Разработка ПО и тестирование в средах, где важно иметь доступ к последним версиям программ.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Использование в компаниях и организациях, требующих надежности и поддержки. </a:t>
            </a:r>
          </a:p>
        </p:txBody>
      </p:sp>
    </p:spTree>
    <p:extLst>
      <p:ext uri="{BB962C8B-B14F-4D97-AF65-F5344CB8AC3E}">
        <p14:creationId xmlns:p14="http://schemas.microsoft.com/office/powerpoint/2010/main" val="38032302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Основные дистрибутивы</a:t>
            </a:r>
            <a:r>
              <a:rPr lang="ru-RU" dirty="0">
                <a:solidFill>
                  <a:schemeClr val="bg1"/>
                </a:solidFill>
              </a:rPr>
              <a:t>: </a:t>
            </a:r>
            <a:r>
              <a:rPr lang="ru-RU" dirty="0" err="1">
                <a:solidFill>
                  <a:schemeClr val="bg1"/>
                </a:solidFill>
              </a:rPr>
              <a:t>Gentoo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Slackware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Void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Цели использования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b="1" dirty="0" err="1">
                <a:solidFill>
                  <a:schemeClr val="bg1"/>
                </a:solidFill>
              </a:rPr>
              <a:t>Gentoo</a:t>
            </a:r>
            <a:r>
              <a:rPr lang="ru-RU" dirty="0">
                <a:solidFill>
                  <a:schemeClr val="bg1"/>
                </a:solidFill>
              </a:rPr>
              <a:t>: Предназначен для пользователей, которые хотят оптимизировать свою систему под конкретные задачи, компилируя все пакеты из исходного кода. Идеален для энтузиастов и тех, кто хочет полного контроля над своей системой.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5. </a:t>
            </a:r>
            <a:r>
              <a:rPr lang="ru-RU" b="1" dirty="0"/>
              <a:t>Независимые дистрибутивы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43632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5. </a:t>
            </a:r>
            <a:r>
              <a:rPr lang="ru-RU" b="1" dirty="0"/>
              <a:t>Независимые дистрибутивы</a:t>
            </a:r>
            <a:endParaRPr lang="ru-RU" dirty="0"/>
          </a:p>
        </p:txBody>
      </p:sp>
      <p:sp>
        <p:nvSpPr>
          <p:cNvPr id="2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71525" y="2366817"/>
            <a:ext cx="9522657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Slackware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Один из самых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минималистичных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и традиционных дистрибутивов, предназначенный для опытных пользователей, которые предпочитают ручное управление системой.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Void</a:t>
            </a: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ru-RU" altLang="ru-RU" sz="28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Независимый дистрибутив с уникальной системой управления пакетами и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init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-системой. Используется энтузиастами и теми, кто ищет альтернативные решения в </a:t>
            </a:r>
            <a:r>
              <a:rPr kumimoji="0" lang="ru-RU" altLang="ru-RU" sz="2800" b="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Linux</a:t>
            </a: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653209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Сценарии использования</a:t>
            </a:r>
            <a:r>
              <a:rPr lang="ru-RU" dirty="0"/>
              <a:t>:</a:t>
            </a:r>
          </a:p>
        </p:txBody>
      </p:sp>
      <p:sp>
        <p:nvSpPr>
          <p:cNvPr id="2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209550" y="2130954"/>
            <a:ext cx="945598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Специализированные рабочие станции и серверы.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Системы, требующие высокой степени кастомизации и оптимизации.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Образовательные и экспериментальные среды для глубокого изучения работы операционных систем. </a:t>
            </a:r>
          </a:p>
        </p:txBody>
      </p:sp>
    </p:spTree>
    <p:extLst>
      <p:ext uri="{BB962C8B-B14F-4D97-AF65-F5344CB8AC3E}">
        <p14:creationId xmlns:p14="http://schemas.microsoft.com/office/powerpoint/2010/main" val="26304911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В России существует несколько операционных систем, разработанных с учетом местных требований, потребностей и особенностей. Эти системы чаще всего используются в государственных учреждениях, на предприятиях и в образовательных организациях, где необходима высокая степень безопасности, соответствие отечественным стандартам и независимость от зарубежных технологий. Вот несколько ключевых российских операционных систем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Российские </a:t>
            </a:r>
            <a:r>
              <a:rPr lang="ru-RU" dirty="0"/>
              <a:t>системы</a:t>
            </a:r>
          </a:p>
        </p:txBody>
      </p:sp>
    </p:spTree>
    <p:extLst>
      <p:ext uri="{BB962C8B-B14F-4D97-AF65-F5344CB8AC3E}">
        <p14:creationId xmlns:p14="http://schemas.microsoft.com/office/powerpoint/2010/main" val="888686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5021979" cy="3599316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Альт </a:t>
            </a:r>
            <a:r>
              <a:rPr lang="ru-RU" dirty="0" err="1">
                <a:solidFill>
                  <a:schemeClr val="bg1"/>
                </a:solidFill>
              </a:rPr>
              <a:t>Линукс</a:t>
            </a:r>
            <a:r>
              <a:rPr lang="ru-RU" dirty="0">
                <a:solidFill>
                  <a:schemeClr val="bg1"/>
                </a:solidFill>
              </a:rPr>
              <a:t> — это один из самых известных российских дистрибутивов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, разработанный компанией "Базальт СПО". Альт </a:t>
            </a:r>
            <a:r>
              <a:rPr lang="ru-RU" dirty="0" err="1">
                <a:solidFill>
                  <a:schemeClr val="bg1"/>
                </a:solidFill>
              </a:rPr>
              <a:t>Линукс</a:t>
            </a:r>
            <a:r>
              <a:rPr lang="ru-RU" dirty="0">
                <a:solidFill>
                  <a:schemeClr val="bg1"/>
                </a:solidFill>
              </a:rPr>
              <a:t> ориентирован на использование в государственных учреждениях, образовательных учреждениях и корпоративных средах.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</a:t>
            </a:r>
            <a:r>
              <a:rPr lang="ru-RU" b="1" dirty="0"/>
              <a:t>Альт </a:t>
            </a:r>
            <a:r>
              <a:rPr lang="ru-RU" b="1" dirty="0" err="1"/>
              <a:t>Линукс</a:t>
            </a:r>
            <a:r>
              <a:rPr lang="ru-RU" b="1" dirty="0"/>
              <a:t> (</a:t>
            </a:r>
            <a:r>
              <a:rPr lang="en-US" b="1" dirty="0"/>
              <a:t>ALT Linux)</a:t>
            </a:r>
            <a:endParaRPr lang="ru-RU" dirty="0"/>
          </a:p>
        </p:txBody>
      </p:sp>
      <p:pic>
        <p:nvPicPr>
          <p:cNvPr id="296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2062956"/>
            <a:ext cx="6010275" cy="450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0757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Цели использования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dirty="0">
                <a:solidFill>
                  <a:schemeClr val="bg1"/>
                </a:solidFill>
              </a:rPr>
              <a:t>Использование в государственных учреждениях и организациях, требующих сертифицированной системы.</a:t>
            </a:r>
          </a:p>
          <a:p>
            <a:r>
              <a:rPr lang="ru-RU" dirty="0">
                <a:solidFill>
                  <a:schemeClr val="bg1"/>
                </a:solidFill>
              </a:rPr>
              <a:t>Образовательные учреждения, где важна локализация и поддержка российского законодательства.</a:t>
            </a:r>
          </a:p>
          <a:p>
            <a:r>
              <a:rPr lang="ru-RU" dirty="0">
                <a:solidFill>
                  <a:schemeClr val="bg1"/>
                </a:solidFill>
              </a:rPr>
              <a:t>Корпоративный сектор, нуждающийся в безопасной и поддерживаемой операционной системе.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</a:t>
            </a:r>
            <a:r>
              <a:rPr lang="ru-RU" b="1" dirty="0"/>
              <a:t>Альт </a:t>
            </a:r>
            <a:r>
              <a:rPr lang="ru-RU" b="1" dirty="0" err="1"/>
              <a:t>Линукс</a:t>
            </a:r>
            <a:r>
              <a:rPr lang="ru-RU" b="1" dirty="0"/>
              <a:t> (</a:t>
            </a:r>
            <a:r>
              <a:rPr lang="en-US" b="1" dirty="0"/>
              <a:t>ALT Linux)</a:t>
            </a:r>
            <a:endParaRPr lang="ru-RU" dirty="0"/>
          </a:p>
        </p:txBody>
      </p:sp>
      <p:pic>
        <p:nvPicPr>
          <p:cNvPr id="5120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297" y="4000500"/>
            <a:ext cx="7701678" cy="306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8968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Особенности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dirty="0">
                <a:solidFill>
                  <a:schemeClr val="bg1"/>
                </a:solidFill>
              </a:rPr>
              <a:t>Соответствие требованиям российского законодательства и стандартам информационной безопасности.</a:t>
            </a:r>
          </a:p>
          <a:p>
            <a:r>
              <a:rPr lang="ru-RU" dirty="0">
                <a:solidFill>
                  <a:schemeClr val="bg1"/>
                </a:solidFill>
              </a:rPr>
              <a:t>Широкий набор программного обеспечения с поддержкой кириллического интерфейса.</a:t>
            </a:r>
          </a:p>
          <a:p>
            <a:r>
              <a:rPr lang="ru-RU" dirty="0">
                <a:solidFill>
                  <a:schemeClr val="bg1"/>
                </a:solidFill>
              </a:rPr>
              <a:t>Версии для различных категорий пользователей: рабочие станции, серверы, образовательные организации.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</a:t>
            </a:r>
            <a:r>
              <a:rPr lang="ru-RU" b="1" dirty="0"/>
              <a:t>Альт </a:t>
            </a:r>
            <a:r>
              <a:rPr lang="ru-RU" b="1" dirty="0" err="1"/>
              <a:t>Линукс</a:t>
            </a:r>
            <a:r>
              <a:rPr lang="ru-RU" b="1" dirty="0"/>
              <a:t> (</a:t>
            </a:r>
            <a:r>
              <a:rPr lang="en-US" b="1" dirty="0"/>
              <a:t>ALT Linux)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11290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4107579" cy="35993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ROSA — это российская операционная система на основе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, разработанная компанией НТЦ ИТ РОСА. ROSA имеет как </a:t>
            </a:r>
            <a:r>
              <a:rPr lang="ru-RU" dirty="0" err="1">
                <a:solidFill>
                  <a:schemeClr val="bg1"/>
                </a:solidFill>
              </a:rPr>
              <a:t>десктопные</a:t>
            </a:r>
            <a:r>
              <a:rPr lang="ru-RU" dirty="0">
                <a:solidFill>
                  <a:schemeClr val="bg1"/>
                </a:solidFill>
              </a:rPr>
              <a:t>, так и серверные версии, с упором на удобство использования и поддержку современных технологий.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</a:t>
            </a:r>
            <a:r>
              <a:rPr lang="ru-RU" b="1" dirty="0"/>
              <a:t>Роса (</a:t>
            </a:r>
            <a:r>
              <a:rPr lang="en-US" b="1" dirty="0"/>
              <a:t>ROSA)</a:t>
            </a:r>
            <a:endParaRPr lang="ru-RU" dirty="0"/>
          </a:p>
        </p:txBody>
      </p:sp>
      <p:pic>
        <p:nvPicPr>
          <p:cNvPr id="28678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319" y="2247900"/>
            <a:ext cx="7538155" cy="424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4543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6304679" cy="3599316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Цели использования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dirty="0">
                <a:solidFill>
                  <a:schemeClr val="bg1"/>
                </a:solidFill>
              </a:rPr>
              <a:t>Настольные системы для пользователей, требующих дружественного интерфейса и стабильности.</a:t>
            </a:r>
          </a:p>
          <a:p>
            <a:r>
              <a:rPr lang="ru-RU" dirty="0">
                <a:solidFill>
                  <a:schemeClr val="bg1"/>
                </a:solidFill>
              </a:rPr>
              <a:t>Серверные решения для малого и среднего бизнеса, государственных структур и образовательных учреждений.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</a:t>
            </a:r>
            <a:r>
              <a:rPr lang="ru-RU" b="1" dirty="0"/>
              <a:t>Роса (</a:t>
            </a:r>
            <a:r>
              <a:rPr lang="en-US" b="1" dirty="0"/>
              <a:t>ROSA)</a:t>
            </a:r>
            <a:endParaRPr lang="ru-RU" dirty="0"/>
          </a:p>
        </p:txBody>
      </p:sp>
      <p:pic>
        <p:nvPicPr>
          <p:cNvPr id="276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4" y="3628531"/>
            <a:ext cx="5407025" cy="308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9573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Особенности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dirty="0">
                <a:solidFill>
                  <a:schemeClr val="bg1"/>
                </a:solidFill>
              </a:rPr>
              <a:t>Интуитивно понятный интерфейс с поддержкой кириллицы и оптимизацией для российского рынка.</a:t>
            </a:r>
          </a:p>
          <a:p>
            <a:r>
              <a:rPr lang="ru-RU" dirty="0">
                <a:solidFill>
                  <a:schemeClr val="bg1"/>
                </a:solidFill>
              </a:rPr>
              <a:t>Поддержка современных стандартов безопасности.</a:t>
            </a:r>
          </a:p>
          <a:p>
            <a:r>
              <a:rPr lang="ru-RU" dirty="0">
                <a:solidFill>
                  <a:schemeClr val="bg1"/>
                </a:solidFill>
              </a:rPr>
              <a:t>Специализированные версии для корпоративного и государственного сектора.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</a:t>
            </a:r>
            <a:r>
              <a:rPr lang="ru-RU" b="1" dirty="0"/>
              <a:t>Роса (</a:t>
            </a:r>
            <a:r>
              <a:rPr lang="en-US" b="1" dirty="0"/>
              <a:t>ROSA)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67739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562" y="2195546"/>
            <a:ext cx="5682379" cy="3599316"/>
          </a:xfrm>
        </p:spPr>
        <p:txBody>
          <a:bodyPr/>
          <a:lstStyle/>
          <a:p>
            <a:pPr marL="0" indent="0">
              <a:buNone/>
            </a:pPr>
            <a:r>
              <a:rPr lang="ru-RU" dirty="0" err="1">
                <a:solidFill>
                  <a:schemeClr val="bg1"/>
                </a:solidFill>
              </a:rPr>
              <a:t>Astra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— это операционная система, разработанная компанией "</a:t>
            </a:r>
            <a:r>
              <a:rPr lang="ru-RU" dirty="0" err="1">
                <a:solidFill>
                  <a:schemeClr val="bg1"/>
                </a:solidFill>
              </a:rPr>
              <a:t>РусБИТех</a:t>
            </a:r>
            <a:r>
              <a:rPr lang="ru-RU" dirty="0">
                <a:solidFill>
                  <a:schemeClr val="bg1"/>
                </a:solidFill>
              </a:rPr>
              <a:t>". </a:t>
            </a:r>
            <a:r>
              <a:rPr lang="ru-RU" dirty="0" err="1">
                <a:solidFill>
                  <a:schemeClr val="bg1"/>
                </a:solidFill>
              </a:rPr>
              <a:t>Astra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Linux</a:t>
            </a:r>
            <a:r>
              <a:rPr lang="ru-RU" dirty="0">
                <a:solidFill>
                  <a:schemeClr val="bg1"/>
                </a:solidFill>
              </a:rPr>
              <a:t> ориентирована на использование в государственных учреждениях и силовых структурах, требующих высокой степени безопасности и защиты информации.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en-US" b="1" dirty="0"/>
              <a:t>Astra Linux</a:t>
            </a:r>
            <a:endParaRPr lang="ru-RU" dirty="0"/>
          </a:p>
        </p:txBody>
      </p:sp>
      <p:pic>
        <p:nvPicPr>
          <p:cNvPr id="266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195546"/>
            <a:ext cx="6057900" cy="454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3394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Цели использования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dirty="0">
                <a:solidFill>
                  <a:schemeClr val="bg1"/>
                </a:solidFill>
              </a:rPr>
              <a:t>Государственные и военные учреждения, где необходимы сертифицированные решения по безопасности.</a:t>
            </a:r>
          </a:p>
          <a:p>
            <a:r>
              <a:rPr lang="ru-RU" dirty="0">
                <a:solidFill>
                  <a:schemeClr val="bg1"/>
                </a:solidFill>
              </a:rPr>
              <a:t>Корпоративные структуры, нуждающиеся в защите конфиденциальной информации.</a:t>
            </a:r>
          </a:p>
          <a:p>
            <a:r>
              <a:rPr lang="ru-RU" dirty="0">
                <a:solidFill>
                  <a:schemeClr val="bg1"/>
                </a:solidFill>
              </a:rPr>
              <a:t>Информационные системы, работающие в условиях строгих требований к безопасности данных.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en-US" b="1" dirty="0"/>
              <a:t>Astra Linux</a:t>
            </a:r>
            <a:endParaRPr lang="ru-RU" dirty="0"/>
          </a:p>
        </p:txBody>
      </p:sp>
      <p:pic>
        <p:nvPicPr>
          <p:cNvPr id="4710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5" y="4892675"/>
            <a:ext cx="45720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9518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Особенности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dirty="0">
                <a:solidFill>
                  <a:schemeClr val="bg1"/>
                </a:solidFill>
              </a:rPr>
              <a:t>Соответствие требованиям безопасности по классу А4 (допуск к секретной информации).</a:t>
            </a:r>
          </a:p>
          <a:p>
            <a:r>
              <a:rPr lang="ru-RU" dirty="0">
                <a:solidFill>
                  <a:schemeClr val="bg1"/>
                </a:solidFill>
              </a:rPr>
              <a:t>Поддержка режима защищенной работы с конфиденциальной информацией.</a:t>
            </a:r>
          </a:p>
          <a:p>
            <a:r>
              <a:rPr lang="ru-RU" dirty="0">
                <a:solidFill>
                  <a:schemeClr val="bg1"/>
                </a:solidFill>
              </a:rPr>
              <a:t>Специализированные редакции для различных нужд, включая защищенные серверные платформы и рабочие станции.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en-US" b="1" dirty="0"/>
              <a:t>Astra Linux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1480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5212479" cy="3599316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Ред ОС — это операционная система, разработанная компанией "Ред Софт". Система ориентирована на использование в государственных учреждениях и коммерческих организациях, где требуется совместимость с российскими стандартами и обеспечение безопасности данных.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</a:t>
            </a:r>
            <a:r>
              <a:rPr lang="es-ES" b="1" dirty="0"/>
              <a:t>Ред ОС (Red OS)</a:t>
            </a:r>
            <a:endParaRPr lang="ru-RU" dirty="0"/>
          </a:p>
        </p:txBody>
      </p:sp>
      <p:pic>
        <p:nvPicPr>
          <p:cNvPr id="2560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2269594"/>
            <a:ext cx="5974197" cy="3733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72060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3"/>
            <a:ext cx="7155579" cy="3599316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Цели использования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dirty="0">
                <a:solidFill>
                  <a:schemeClr val="bg1"/>
                </a:solidFill>
              </a:rPr>
              <a:t>Государственные структуры, где важна поддержка российских стандартов и наличие сертификаций.</a:t>
            </a:r>
          </a:p>
          <a:p>
            <a:r>
              <a:rPr lang="ru-RU" dirty="0">
                <a:solidFill>
                  <a:schemeClr val="bg1"/>
                </a:solidFill>
              </a:rPr>
              <a:t>Образовательные учреждения, нуждающиеся в локализованной и безопасной операционной системе.</a:t>
            </a:r>
          </a:p>
          <a:p>
            <a:r>
              <a:rPr lang="ru-RU" dirty="0">
                <a:solidFill>
                  <a:schemeClr val="bg1"/>
                </a:solidFill>
              </a:rPr>
              <a:t>Предприятия, где требуется высокая совместимость с отечественным ПО.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</a:t>
            </a:r>
            <a:r>
              <a:rPr lang="es-ES" b="1" dirty="0"/>
              <a:t>Ред ОС (Red OS)</a:t>
            </a:r>
            <a:endParaRPr lang="ru-RU" dirty="0"/>
          </a:p>
        </p:txBody>
      </p:sp>
      <p:pic>
        <p:nvPicPr>
          <p:cNvPr id="4813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5900" y="2133600"/>
            <a:ext cx="4123183" cy="2603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1048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bg1"/>
                </a:solidFill>
              </a:rPr>
              <a:t>Особенности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dirty="0">
                <a:solidFill>
                  <a:schemeClr val="bg1"/>
                </a:solidFill>
              </a:rPr>
              <a:t>Совместимость с российскими стандартами безопасности.</a:t>
            </a:r>
          </a:p>
          <a:p>
            <a:r>
              <a:rPr lang="ru-RU" dirty="0">
                <a:solidFill>
                  <a:schemeClr val="bg1"/>
                </a:solidFill>
              </a:rPr>
              <a:t>Интеграция с отечественными информационными системами.</a:t>
            </a:r>
          </a:p>
          <a:p>
            <a:r>
              <a:rPr lang="ru-RU" dirty="0">
                <a:solidFill>
                  <a:schemeClr val="bg1"/>
                </a:solidFill>
              </a:rPr>
              <a:t>Поддержка различных аппаратных платформ, включая решения для серверов и настольных ПК.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4. </a:t>
            </a:r>
            <a:r>
              <a:rPr lang="es-ES" b="1" dirty="0"/>
              <a:t>Ред ОС (Red OS)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1424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Операционные системы играют ключевую роль в функционировании современных компьютеров и устройств, обеспечивая стабильную и безопасную работу программного обеспечения и эффективное управление аппаратными ресурсами. Понимание их истории, назначения и функций помогает глубже осознать развитие компьютерных технологий и их значение в повседневной жизни.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56686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0" y="2274094"/>
            <a:ext cx="3794125" cy="3794125"/>
          </a:xfr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Творческое задание: Создание Кроссворда на тему "Операционные Системы"</a:t>
            </a:r>
          </a:p>
        </p:txBody>
      </p:sp>
    </p:spTree>
    <p:extLst>
      <p:ext uri="{BB962C8B-B14F-4D97-AF65-F5344CB8AC3E}">
        <p14:creationId xmlns:p14="http://schemas.microsoft.com/office/powerpoint/2010/main" val="4187464014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75</TotalTime>
  <Words>2900</Words>
  <Application>Microsoft Office PowerPoint</Application>
  <PresentationFormat>Широкоэкранный</PresentationFormat>
  <Paragraphs>227</Paragraphs>
  <Slides>61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4" baseType="lpstr">
      <vt:lpstr>Arial</vt:lpstr>
      <vt:lpstr>Trebuchet MS</vt:lpstr>
      <vt:lpstr>Берлин</vt:lpstr>
      <vt:lpstr>Тема 1. История, назначение и функции операционных систем 1.История, назначение, функции и виды операционных систем</vt:lpstr>
      <vt:lpstr>Введение</vt:lpstr>
      <vt:lpstr>1.1. Первые шаги (1950-е годы)</vt:lpstr>
      <vt:lpstr>1.2. Времена мультипрограммирования (1960-е годы)</vt:lpstr>
      <vt:lpstr>1.3. Расширение функций (1970-е годы)</vt:lpstr>
      <vt:lpstr>1.4. Персональные компьютеры (1980-е годы)</vt:lpstr>
      <vt:lpstr>1.5. Современные ОС (1990-е годы и дальше)</vt:lpstr>
      <vt:lpstr>2. Назначение операционных систем</vt:lpstr>
      <vt:lpstr>2. Назначение операционных систем</vt:lpstr>
      <vt:lpstr>3. Функции операционных систем</vt:lpstr>
      <vt:lpstr>3. Функции операционных систем</vt:lpstr>
      <vt:lpstr>4. Виды операционных систем</vt:lpstr>
      <vt:lpstr>4. Виды операционных систем</vt:lpstr>
      <vt:lpstr>4. Виды операционных систем</vt:lpstr>
      <vt:lpstr>4. Виды операционных систем</vt:lpstr>
      <vt:lpstr>Linux</vt:lpstr>
      <vt:lpstr>1. Что такое дистрибутивы Linux?</vt:lpstr>
      <vt:lpstr>2. Основные семейства и дистрибутивы Linux</vt:lpstr>
      <vt:lpstr>2.1. Семейство Debian</vt:lpstr>
      <vt:lpstr>2.1. Семейство Debian</vt:lpstr>
      <vt:lpstr>2.2. Семейство Red Hat</vt:lpstr>
      <vt:lpstr>2.3. Семейство Arch Linux</vt:lpstr>
      <vt:lpstr>2.4. Семейство SUSE</vt:lpstr>
      <vt:lpstr>2.5. Независимые дистрибутивы</vt:lpstr>
      <vt:lpstr>3. Специализированные дистрибутивы Linux</vt:lpstr>
      <vt:lpstr>3.1. Серверные дистрибутивы</vt:lpstr>
      <vt:lpstr>3.2. Встраиваемые системы</vt:lpstr>
      <vt:lpstr>3.3. Образовательные и легкие дистрибутивы</vt:lpstr>
      <vt:lpstr>3.4. Безопасность и тестирование</vt:lpstr>
      <vt:lpstr>4. Выбор дистрибутива</vt:lpstr>
      <vt:lpstr>Цели использования различных семейств Linux</vt:lpstr>
      <vt:lpstr>1. Семейство Debian</vt:lpstr>
      <vt:lpstr>1. Семейство Debian</vt:lpstr>
      <vt:lpstr>Сценарии использования</vt:lpstr>
      <vt:lpstr>2. Семейство Red Hat</vt:lpstr>
      <vt:lpstr>2. Семейство Red Hat</vt:lpstr>
      <vt:lpstr>Сценарии использования</vt:lpstr>
      <vt:lpstr>3. Семейство Arch Linux</vt:lpstr>
      <vt:lpstr>3. Семейство Arch Linux </vt:lpstr>
      <vt:lpstr>Сценарии использования</vt:lpstr>
      <vt:lpstr>4. Семейство SUSE</vt:lpstr>
      <vt:lpstr>4. Семейство SUSE</vt:lpstr>
      <vt:lpstr>Сценарии использования</vt:lpstr>
      <vt:lpstr>5. Независимые дистрибутивы</vt:lpstr>
      <vt:lpstr>5. Независимые дистрибутивы</vt:lpstr>
      <vt:lpstr>Сценарии использования:</vt:lpstr>
      <vt:lpstr>Российские системы</vt:lpstr>
      <vt:lpstr>1. Альт Линукс (ALT Linux)</vt:lpstr>
      <vt:lpstr>1. Альт Линукс (ALT Linux)</vt:lpstr>
      <vt:lpstr>1. Альт Линукс (ALT Linux)</vt:lpstr>
      <vt:lpstr>2. Роса (ROSA)</vt:lpstr>
      <vt:lpstr>2. Роса (ROSA)</vt:lpstr>
      <vt:lpstr>2. Роса (ROSA)</vt:lpstr>
      <vt:lpstr>3. Astra Linux</vt:lpstr>
      <vt:lpstr>3. Astra Linux</vt:lpstr>
      <vt:lpstr>3. Astra Linux</vt:lpstr>
      <vt:lpstr>4. Ред ОС (Red OS)</vt:lpstr>
      <vt:lpstr>4. Ред ОС (Red OS)</vt:lpstr>
      <vt:lpstr>4. Ред ОС (Red OS)</vt:lpstr>
      <vt:lpstr>Заключение</vt:lpstr>
      <vt:lpstr>Творческое задание: Создание Кроссворда на тему "Операционные Системы"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1. История, назначение и функции операционных систем 1.История, назначение, функции и виды операционных систем</dc:title>
  <dc:creator>Студенты Арестова И.С.</dc:creator>
  <cp:lastModifiedBy>Студенты Арестова И.С.</cp:lastModifiedBy>
  <cp:revision>8</cp:revision>
  <dcterms:created xsi:type="dcterms:W3CDTF">2024-09-03T13:17:08Z</dcterms:created>
  <dcterms:modified xsi:type="dcterms:W3CDTF">2024-09-03T14:32:40Z</dcterms:modified>
</cp:coreProperties>
</file>