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dirty="0"/>
              <a:t>ОП.01 Операционные системы и среды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Структура </a:t>
            </a:r>
            <a:r>
              <a:rPr lang="ru-RU" dirty="0"/>
              <a:t>операционных систем. Виды ядра операционных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1380335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Операционные системы (ОС) играют ключевую роль в управлении компьютерами, выполняя функции посредника между пользователем и аппаратным обеспечением.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Они </a:t>
            </a:r>
            <a:r>
              <a:rPr lang="ru-RU" dirty="0"/>
              <a:t>обеспечивают стабильную и удобную работу всех компонентов компьютера, начиная от процессора и заканчивая внешними устройствами. Понимание структуры ОС и принципов работы ядра — это основа для тех, кто занимается разработкой, администрированием или эксплуатацией систем.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7225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Основные компоненты структуры операционной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Ядро (</a:t>
            </a:r>
            <a:r>
              <a:rPr lang="ru-RU" b="1" dirty="0" err="1"/>
              <a:t>Kernel</a:t>
            </a:r>
            <a:r>
              <a:rPr lang="ru-RU" b="1" dirty="0" smtClean="0"/>
              <a:t>)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Это центральная часть ОС, которая выполняет критические функции, такие как управление процессами, памятью и устройствами ввода-вывода. Ядро обеспечивает взаимодействие между аппаратным обеспечением и пользовательскими приложениями.</a:t>
            </a:r>
          </a:p>
        </p:txBody>
      </p:sp>
    </p:spTree>
    <p:extLst>
      <p:ext uri="{BB962C8B-B14F-4D97-AF65-F5344CB8AC3E}">
        <p14:creationId xmlns:p14="http://schemas.microsoft.com/office/powerpoint/2010/main" val="3323202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компоненты структуры операционной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Системные вызовы и </a:t>
            </a:r>
            <a:r>
              <a:rPr lang="ru-RU" b="1" dirty="0" smtClean="0"/>
              <a:t>API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Это интерфейсы, через которые пользовательские приложения взаимодействуют с функциями ядра. Примеры таких вызовов: открытие файлов, выделение памяти, создание процессов.</a:t>
            </a:r>
          </a:p>
        </p:txBody>
      </p:sp>
    </p:spTree>
    <p:extLst>
      <p:ext uri="{BB962C8B-B14F-4D97-AF65-F5344CB8AC3E}">
        <p14:creationId xmlns:p14="http://schemas.microsoft.com/office/powerpoint/2010/main" val="3901891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компоненты структуры операционной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Файловая </a:t>
            </a:r>
            <a:r>
              <a:rPr lang="ru-RU" b="1" dirty="0" smtClean="0"/>
              <a:t>система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Файловая </a:t>
            </a:r>
            <a:r>
              <a:rPr lang="ru-RU" dirty="0"/>
              <a:t>система отвечает за хранение, организацию и доступ к данным на носителях. ОС поддерживает различные файловые системы, такие как NTFS, ext4, FAT32.</a:t>
            </a:r>
          </a:p>
        </p:txBody>
      </p:sp>
    </p:spTree>
    <p:extLst>
      <p:ext uri="{BB962C8B-B14F-4D97-AF65-F5344CB8AC3E}">
        <p14:creationId xmlns:p14="http://schemas.microsoft.com/office/powerpoint/2010/main" val="2569824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компоненты структуры операционной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Процессы и управление задачами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ОС </a:t>
            </a:r>
            <a:r>
              <a:rPr lang="ru-RU" dirty="0"/>
              <a:t>управляет процессами, выделяя им процессорное время и другие ресурсы. Это позволяет выполнять многозадачность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Пользовательский интерфейс (GUI и CLI</a:t>
            </a:r>
            <a:r>
              <a:rPr lang="ru-RU" b="1" dirty="0" smtClean="0"/>
              <a:t>)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Пользователи взаимодействуют с ОС через графический (например, </a:t>
            </a:r>
            <a:r>
              <a:rPr lang="ru-RU" dirty="0" err="1"/>
              <a:t>Windows</a:t>
            </a:r>
            <a:r>
              <a:rPr lang="ru-RU" dirty="0"/>
              <a:t>) или командный интерфейс (например, терминал в </a:t>
            </a:r>
            <a:r>
              <a:rPr lang="ru-RU" dirty="0" err="1"/>
              <a:t>Linux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50093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компоненты структуры операционной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Драйверы устройств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Программное </a:t>
            </a:r>
            <a:r>
              <a:rPr lang="ru-RU" dirty="0"/>
              <a:t>обеспечение, которое позволяет ОС взаимодействовать с периферийными устройствами, такими как принтеры, сканеры или сетевые адаптеры.</a:t>
            </a:r>
          </a:p>
        </p:txBody>
      </p:sp>
    </p:spTree>
    <p:extLst>
      <p:ext uri="{BB962C8B-B14F-4D97-AF65-F5344CB8AC3E}">
        <p14:creationId xmlns:p14="http://schemas.microsoft.com/office/powerpoint/2010/main" val="282623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компоненты структуры операционной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Службы и утилиты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Это </a:t>
            </a:r>
            <a:r>
              <a:rPr lang="ru-RU" dirty="0"/>
              <a:t>фоновые процессы и приложения, которые выполняют вспомогательные задачи, например, управление сетью или резервное копирование.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2020103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ядра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Управление процессами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Ядро </a:t>
            </a:r>
            <a:r>
              <a:rPr lang="ru-RU" dirty="0"/>
              <a:t>планирует выполнение процессов, распределяя процессорное время между ними. Это позволяет системе работать </a:t>
            </a:r>
            <a:r>
              <a:rPr lang="ru-RU" dirty="0" err="1"/>
              <a:t>многозадачно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8550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ядра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Управление </a:t>
            </a:r>
            <a:r>
              <a:rPr lang="ru-RU" b="1" dirty="0"/>
              <a:t>памятью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Ядро </a:t>
            </a:r>
            <a:r>
              <a:rPr lang="ru-RU" dirty="0"/>
              <a:t>выделяет память для процессов, а также освобождает её после завершения работы процессов.</a:t>
            </a:r>
          </a:p>
        </p:txBody>
      </p:sp>
    </p:spTree>
    <p:extLst>
      <p:ext uri="{BB962C8B-B14F-4D97-AF65-F5344CB8AC3E}">
        <p14:creationId xmlns:p14="http://schemas.microsoft.com/office/powerpoint/2010/main" val="1492464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ядра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Управление устройствами ввода-вывода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Ядро </a:t>
            </a:r>
            <a:r>
              <a:rPr lang="ru-RU" dirty="0"/>
              <a:t>взаимодействует с драйверами устройств, обеспечивая обмен данными между приложениями и аппаратурой.</a:t>
            </a:r>
          </a:p>
        </p:txBody>
      </p:sp>
    </p:spTree>
    <p:extLst>
      <p:ext uri="{BB962C8B-B14F-4D97-AF65-F5344CB8AC3E}">
        <p14:creationId xmlns:p14="http://schemas.microsoft.com/office/powerpoint/2010/main" val="3700459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ядра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Обеспечение безопасности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Ядро </a:t>
            </a:r>
            <a:r>
              <a:rPr lang="ru-RU" dirty="0"/>
              <a:t>изолирует процессы друг от друга и предотвращает несанкционированный доступ к данным.</a:t>
            </a:r>
          </a:p>
        </p:txBody>
      </p:sp>
    </p:spTree>
    <p:extLst>
      <p:ext uri="{BB962C8B-B14F-4D97-AF65-F5344CB8AC3E}">
        <p14:creationId xmlns:p14="http://schemas.microsoft.com/office/powerpoint/2010/main" val="3031370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ядра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err="1"/>
              <a:t>Межпроцессное</a:t>
            </a:r>
            <a:r>
              <a:rPr lang="ru-RU" b="1" dirty="0"/>
              <a:t> взаимодействие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Ядро </a:t>
            </a:r>
            <a:r>
              <a:rPr lang="ru-RU" dirty="0"/>
              <a:t>предоставляет механизмы для передачи данных между процессами, такие как очереди сообщений, каналы и общая память.</a:t>
            </a:r>
          </a:p>
        </p:txBody>
      </p:sp>
    </p:spTree>
    <p:extLst>
      <p:ext uri="{BB962C8B-B14F-4D97-AF65-F5344CB8AC3E}">
        <p14:creationId xmlns:p14="http://schemas.microsoft.com/office/powerpoint/2010/main" val="14765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ядер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Монолитное ядро</a:t>
            </a:r>
          </a:p>
          <a:p>
            <a:r>
              <a:rPr lang="ru-RU" b="1" dirty="0"/>
              <a:t>Описание: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Все функции ОС (управление памятью, процессами, устройствами) выполняются в одном адресном пространстве.</a:t>
            </a:r>
          </a:p>
          <a:p>
            <a:r>
              <a:rPr lang="ru-RU" b="1" dirty="0"/>
              <a:t>Примеры:</a:t>
            </a:r>
            <a:r>
              <a:rPr lang="ru-RU" dirty="0"/>
              <a:t> </a:t>
            </a:r>
            <a:r>
              <a:rPr lang="ru-RU" dirty="0" err="1"/>
              <a:t>Linux</a:t>
            </a:r>
            <a:r>
              <a:rPr lang="ru-RU" dirty="0"/>
              <a:t>, </a:t>
            </a:r>
            <a:r>
              <a:rPr lang="ru-RU" dirty="0" err="1"/>
              <a:t>Unix</a:t>
            </a:r>
            <a:r>
              <a:rPr lang="ru-RU" dirty="0"/>
              <a:t>.</a:t>
            </a:r>
          </a:p>
          <a:p>
            <a:r>
              <a:rPr lang="ru-RU" b="1" dirty="0"/>
              <a:t>Преимущества:</a:t>
            </a:r>
            <a:endParaRPr lang="ru-RU" dirty="0"/>
          </a:p>
          <a:p>
            <a:pPr lvl="1"/>
            <a:r>
              <a:rPr lang="ru-RU" dirty="0"/>
              <a:t>Высокая производительность.</a:t>
            </a:r>
          </a:p>
          <a:p>
            <a:pPr lvl="1"/>
            <a:r>
              <a:rPr lang="ru-RU" dirty="0"/>
              <a:t>Прямое взаимодействие между компонентами.</a:t>
            </a:r>
          </a:p>
          <a:p>
            <a:r>
              <a:rPr lang="ru-RU" b="1" dirty="0"/>
              <a:t>Недостатки:</a:t>
            </a:r>
            <a:endParaRPr lang="ru-RU" dirty="0"/>
          </a:p>
          <a:p>
            <a:pPr lvl="1"/>
            <a:r>
              <a:rPr lang="ru-RU" dirty="0"/>
              <a:t>Ошибки в коде ядра могут привести к сбою всей системы.</a:t>
            </a:r>
          </a:p>
          <a:p>
            <a:pPr lvl="1"/>
            <a:r>
              <a:rPr lang="ru-RU" dirty="0"/>
              <a:t>Трудности в отладке и обновлении.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098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ядер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Монолитное ядро</a:t>
            </a:r>
          </a:p>
          <a:p>
            <a:r>
              <a:rPr lang="ru-RU" b="1" dirty="0"/>
              <a:t>Описание: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Все функции ОС (управление памятью, процессами, устройствами) выполняются в одном адресном пространстве.</a:t>
            </a:r>
          </a:p>
          <a:p>
            <a:r>
              <a:rPr lang="ru-RU" b="1" dirty="0"/>
              <a:t>Примеры:</a:t>
            </a:r>
            <a:r>
              <a:rPr lang="ru-RU" dirty="0"/>
              <a:t> </a:t>
            </a:r>
            <a:r>
              <a:rPr lang="ru-RU" dirty="0" err="1"/>
              <a:t>Linux</a:t>
            </a:r>
            <a:r>
              <a:rPr lang="ru-RU" dirty="0"/>
              <a:t>, </a:t>
            </a:r>
            <a:r>
              <a:rPr lang="ru-RU" dirty="0" err="1"/>
              <a:t>Unix</a:t>
            </a:r>
            <a:r>
              <a:rPr lang="ru-RU" dirty="0"/>
              <a:t>.</a:t>
            </a:r>
          </a:p>
          <a:p>
            <a:r>
              <a:rPr lang="ru-RU" b="1" dirty="0"/>
              <a:t>Преимущества:</a:t>
            </a:r>
            <a:endParaRPr lang="ru-RU" dirty="0"/>
          </a:p>
          <a:p>
            <a:pPr lvl="1"/>
            <a:r>
              <a:rPr lang="ru-RU" dirty="0"/>
              <a:t>Высокая производительность.</a:t>
            </a:r>
          </a:p>
          <a:p>
            <a:pPr lvl="1"/>
            <a:r>
              <a:rPr lang="ru-RU" dirty="0"/>
              <a:t>Прямое взаимодействие между компонентами.</a:t>
            </a:r>
          </a:p>
          <a:p>
            <a:r>
              <a:rPr lang="ru-RU" b="1" dirty="0"/>
              <a:t>Недостатки:</a:t>
            </a:r>
            <a:endParaRPr lang="ru-RU" dirty="0"/>
          </a:p>
          <a:p>
            <a:pPr lvl="1"/>
            <a:r>
              <a:rPr lang="ru-RU" dirty="0"/>
              <a:t>Ошибки в коде ядра могут привести к сбою всей системы.</a:t>
            </a:r>
          </a:p>
          <a:p>
            <a:pPr lvl="1"/>
            <a:r>
              <a:rPr lang="ru-RU" dirty="0"/>
              <a:t>Трудности в отладке и обновлении.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679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ядер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Микроядро</a:t>
            </a:r>
          </a:p>
          <a:p>
            <a:r>
              <a:rPr lang="ru-RU" b="1" dirty="0"/>
              <a:t>Описание: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Выполняет только основные функции: управление процессами, памятью и </a:t>
            </a:r>
            <a:r>
              <a:rPr lang="ru-RU" dirty="0" err="1"/>
              <a:t>межпроцессным</a:t>
            </a:r>
            <a:r>
              <a:rPr lang="ru-RU" dirty="0"/>
              <a:t> взаимодействием. Остальные функции вынесены в пользовательское пространство.</a:t>
            </a:r>
          </a:p>
          <a:p>
            <a:r>
              <a:rPr lang="ru-RU" b="1" dirty="0"/>
              <a:t>Примеры:</a:t>
            </a:r>
            <a:r>
              <a:rPr lang="ru-RU" dirty="0"/>
              <a:t> </a:t>
            </a:r>
            <a:r>
              <a:rPr lang="ru-RU" dirty="0" err="1"/>
              <a:t>Minix</a:t>
            </a:r>
            <a:r>
              <a:rPr lang="ru-RU" dirty="0"/>
              <a:t>, QNX.</a:t>
            </a:r>
          </a:p>
          <a:p>
            <a:r>
              <a:rPr lang="ru-RU" b="1" dirty="0"/>
              <a:t>Преимущества:</a:t>
            </a:r>
            <a:endParaRPr lang="ru-RU" dirty="0"/>
          </a:p>
          <a:p>
            <a:pPr lvl="1"/>
            <a:r>
              <a:rPr lang="ru-RU" dirty="0"/>
              <a:t>Лучшая устойчивость системы.</a:t>
            </a:r>
          </a:p>
          <a:p>
            <a:pPr lvl="1"/>
            <a:r>
              <a:rPr lang="ru-RU" dirty="0"/>
              <a:t>Простота добавления новых функций.</a:t>
            </a:r>
          </a:p>
          <a:p>
            <a:r>
              <a:rPr lang="ru-RU" b="1" dirty="0"/>
              <a:t>Недостатки:</a:t>
            </a:r>
            <a:endParaRPr lang="ru-RU" dirty="0"/>
          </a:p>
          <a:p>
            <a:pPr lvl="1"/>
            <a:r>
              <a:rPr lang="ru-RU" dirty="0"/>
              <a:t>Более низкая производительность из-за частых переключений между ядром и пользовательским пространством.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9062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ядер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Гибридное ядро</a:t>
            </a:r>
          </a:p>
          <a:p>
            <a:r>
              <a:rPr lang="ru-RU" b="1" dirty="0"/>
              <a:t>Описание: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Объединяет черты монолитного и микроядра. Некоторые функции выполняются в ядре, а другие вынесены в пользовательское пространство.</a:t>
            </a:r>
          </a:p>
          <a:p>
            <a:r>
              <a:rPr lang="ru-RU" b="1" dirty="0"/>
              <a:t>Примеры:</a:t>
            </a:r>
            <a:r>
              <a:rPr lang="ru-RU" dirty="0"/>
              <a:t> </a:t>
            </a:r>
            <a:r>
              <a:rPr lang="ru-RU" dirty="0" err="1"/>
              <a:t>Windows</a:t>
            </a:r>
            <a:r>
              <a:rPr lang="ru-RU" dirty="0"/>
              <a:t> NT, </a:t>
            </a:r>
            <a:r>
              <a:rPr lang="ru-RU" dirty="0" err="1"/>
              <a:t>macOS</a:t>
            </a:r>
            <a:r>
              <a:rPr lang="ru-RU" dirty="0"/>
              <a:t>.</a:t>
            </a:r>
          </a:p>
          <a:p>
            <a:r>
              <a:rPr lang="ru-RU" b="1" dirty="0"/>
              <a:t>Преимущества:</a:t>
            </a:r>
            <a:endParaRPr lang="ru-RU" dirty="0"/>
          </a:p>
          <a:p>
            <a:pPr lvl="1"/>
            <a:r>
              <a:rPr lang="ru-RU" dirty="0"/>
              <a:t>Оптимальное сочетание производительности и устойчивости.</a:t>
            </a:r>
          </a:p>
          <a:p>
            <a:pPr lvl="1"/>
            <a:r>
              <a:rPr lang="ru-RU" dirty="0"/>
              <a:t>Простота масштабирования.</a:t>
            </a:r>
          </a:p>
          <a:p>
            <a:r>
              <a:rPr lang="ru-RU" b="1" dirty="0"/>
              <a:t>Недостатки:</a:t>
            </a:r>
            <a:endParaRPr lang="ru-RU" dirty="0"/>
          </a:p>
          <a:p>
            <a:pPr lvl="1"/>
            <a:r>
              <a:rPr lang="ru-RU" dirty="0"/>
              <a:t>Сложность реализации.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618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ядер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Экзо-ядро</a:t>
            </a:r>
            <a:endParaRPr lang="ru-RU" b="1" dirty="0"/>
          </a:p>
          <a:p>
            <a:r>
              <a:rPr lang="ru-RU" b="1" dirty="0"/>
              <a:t>Описание: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Предоставляет минимальный функционал для приложений, позволяя им напрямую взаимодействовать с аппаратным обеспечением.</a:t>
            </a:r>
          </a:p>
          <a:p>
            <a:r>
              <a:rPr lang="ru-RU" b="1" dirty="0"/>
              <a:t>Примеры:</a:t>
            </a:r>
            <a:r>
              <a:rPr lang="ru-RU" dirty="0"/>
              <a:t> </a:t>
            </a:r>
            <a:r>
              <a:rPr lang="ru-RU" dirty="0" err="1"/>
              <a:t>Exokernel</a:t>
            </a:r>
            <a:r>
              <a:rPr lang="ru-RU" dirty="0"/>
              <a:t>.</a:t>
            </a:r>
          </a:p>
          <a:p>
            <a:r>
              <a:rPr lang="ru-RU" b="1" dirty="0"/>
              <a:t>Преимущества:</a:t>
            </a:r>
            <a:endParaRPr lang="ru-RU" dirty="0"/>
          </a:p>
          <a:p>
            <a:pPr lvl="1"/>
            <a:r>
              <a:rPr lang="ru-RU" dirty="0"/>
              <a:t>Максимальная производительность.</a:t>
            </a:r>
          </a:p>
          <a:p>
            <a:r>
              <a:rPr lang="ru-RU" b="1" dirty="0"/>
              <a:t>Недостатки:</a:t>
            </a:r>
            <a:endParaRPr lang="ru-RU" dirty="0"/>
          </a:p>
          <a:p>
            <a:pPr lvl="1"/>
            <a:r>
              <a:rPr lang="ru-RU" dirty="0"/>
              <a:t>Высокая сложность разработки приложений.</a:t>
            </a:r>
          </a:p>
        </p:txBody>
      </p:sp>
    </p:spTree>
    <p:extLst>
      <p:ext uri="{BB962C8B-B14F-4D97-AF65-F5344CB8AC3E}">
        <p14:creationId xmlns:p14="http://schemas.microsoft.com/office/powerpoint/2010/main" val="135718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ядер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Нано-ядро</a:t>
            </a:r>
            <a:endParaRPr lang="ru-RU" b="1" dirty="0"/>
          </a:p>
          <a:p>
            <a:r>
              <a:rPr lang="ru-RU" b="1" dirty="0"/>
              <a:t>Описание: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Ещё более </a:t>
            </a:r>
            <a:r>
              <a:rPr lang="ru-RU" dirty="0" err="1"/>
              <a:t>минималистичное</a:t>
            </a:r>
            <a:r>
              <a:rPr lang="ru-RU" dirty="0"/>
              <a:t> ядро, выполняющее только функции планирования и </a:t>
            </a:r>
            <a:r>
              <a:rPr lang="ru-RU" dirty="0" err="1"/>
              <a:t>межпроцессного</a:t>
            </a:r>
            <a:r>
              <a:rPr lang="ru-RU" dirty="0"/>
              <a:t> взаимодействия.</a:t>
            </a:r>
          </a:p>
          <a:p>
            <a:r>
              <a:rPr lang="ru-RU" b="1" dirty="0"/>
              <a:t>Использование: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Встраиваемые системы и узкоспециализированные устройства.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422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 видов ядер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80261"/>
              </p:ext>
            </p:extLst>
          </p:nvPr>
        </p:nvGraphicFramePr>
        <p:xfrm>
          <a:off x="540325" y="2124518"/>
          <a:ext cx="1020803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606">
                  <a:extLst>
                    <a:ext uri="{9D8B030D-6E8A-4147-A177-3AD203B41FA5}">
                      <a16:colId xmlns:a16="http://schemas.microsoft.com/office/drawing/2014/main" val="1250288940"/>
                    </a:ext>
                  </a:extLst>
                </a:gridCol>
                <a:gridCol w="2041606">
                  <a:extLst>
                    <a:ext uri="{9D8B030D-6E8A-4147-A177-3AD203B41FA5}">
                      <a16:colId xmlns:a16="http://schemas.microsoft.com/office/drawing/2014/main" val="1584574603"/>
                    </a:ext>
                  </a:extLst>
                </a:gridCol>
                <a:gridCol w="2041606">
                  <a:extLst>
                    <a:ext uri="{9D8B030D-6E8A-4147-A177-3AD203B41FA5}">
                      <a16:colId xmlns:a16="http://schemas.microsoft.com/office/drawing/2014/main" val="2337586151"/>
                    </a:ext>
                  </a:extLst>
                </a:gridCol>
                <a:gridCol w="2041606">
                  <a:extLst>
                    <a:ext uri="{9D8B030D-6E8A-4147-A177-3AD203B41FA5}">
                      <a16:colId xmlns:a16="http://schemas.microsoft.com/office/drawing/2014/main" val="3112705854"/>
                    </a:ext>
                  </a:extLst>
                </a:gridCol>
                <a:gridCol w="2041606">
                  <a:extLst>
                    <a:ext uri="{9D8B030D-6E8A-4147-A177-3AD203B41FA5}">
                      <a16:colId xmlns:a16="http://schemas.microsoft.com/office/drawing/2014/main" val="868139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Тип ядра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Производительность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Устойчивость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Простота разработки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Область применения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04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Монолитное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Низкая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Средняя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Серверные и настольные ОС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97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Микроядро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Средняя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Высокая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Встраиваемые системы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7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Гибридное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Сложная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Универсальные ОС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14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Экзоядро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Очень 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Низкая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Сложная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Узкоспециализированные ОС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59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Наноядро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Низкая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Высокая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Минимальные системы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65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874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Структура операционных систем и выбор типа ядра напрямую определяют её производительность, устойчивость и применимость в различных условиях.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Понимание </a:t>
            </a:r>
            <a:r>
              <a:rPr lang="ru-RU" dirty="0"/>
              <a:t>этих аспектов является ключом к успешной разработке и эксплуатации современных вычислительных систем. Выбор подходящего типа ядра зависит от целей и требований к системе, будь то высокая производительность, устойчивость к ошибкам или минимализм.</a:t>
            </a:r>
          </a:p>
        </p:txBody>
      </p:sp>
    </p:spTree>
    <p:extLst>
      <p:ext uri="{BB962C8B-B14F-4D97-AF65-F5344CB8AC3E}">
        <p14:creationId xmlns:p14="http://schemas.microsoft.com/office/powerpoint/2010/main" val="2926436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Творческое задание: Исследование и моделирование структуры операционных систем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27" y="2281888"/>
            <a:ext cx="3906000" cy="3906000"/>
          </a:xfrm>
        </p:spPr>
      </p:pic>
    </p:spTree>
    <p:extLst>
      <p:ext uri="{BB962C8B-B14F-4D97-AF65-F5344CB8AC3E}">
        <p14:creationId xmlns:p14="http://schemas.microsoft.com/office/powerpoint/2010/main" val="817360493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68</TotalTime>
  <Words>328</Words>
  <Application>Microsoft Office PowerPoint</Application>
  <PresentationFormat>Широкоэкранный</PresentationFormat>
  <Paragraphs>126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Trebuchet MS</vt:lpstr>
      <vt:lpstr>Берлин</vt:lpstr>
      <vt:lpstr>ОП.01 Операционные системы и среды</vt:lpstr>
      <vt:lpstr>Введение</vt:lpstr>
      <vt:lpstr>Основные компоненты структуры операционной системы</vt:lpstr>
      <vt:lpstr>Основные компоненты структуры операционной системы</vt:lpstr>
      <vt:lpstr>Основные компоненты структуры операционной системы</vt:lpstr>
      <vt:lpstr>Основные компоненты структуры операционной системы</vt:lpstr>
      <vt:lpstr>Основные компоненты структуры операционной системы</vt:lpstr>
      <vt:lpstr>Основные компоненты структуры операционной системы</vt:lpstr>
      <vt:lpstr>Функции ядра</vt:lpstr>
      <vt:lpstr>Функции ядра</vt:lpstr>
      <vt:lpstr>Функции ядра</vt:lpstr>
      <vt:lpstr>Функции ядра</vt:lpstr>
      <vt:lpstr>Функции ядра</vt:lpstr>
      <vt:lpstr>Виды ядер операционных систем</vt:lpstr>
      <vt:lpstr>Виды ядер операционных систем</vt:lpstr>
      <vt:lpstr>Виды ядер операционных систем</vt:lpstr>
      <vt:lpstr>Виды ядер операционных систем</vt:lpstr>
      <vt:lpstr>Виды ядер операционных систем</vt:lpstr>
      <vt:lpstr>Виды ядер операционных систем</vt:lpstr>
      <vt:lpstr>Сравнение видов ядер</vt:lpstr>
      <vt:lpstr>Заключение</vt:lpstr>
      <vt:lpstr>Творческое задание: Исследование и моделирование структуры операционных систем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ОП.01 Операционные системы и среды</dc:title>
  <dc:creator>Студенты Арестова И.С.</dc:creator>
  <cp:lastModifiedBy>Студенты Арестова И.С.</cp:lastModifiedBy>
  <cp:revision>3</cp:revision>
  <dcterms:created xsi:type="dcterms:W3CDTF">2025-01-13T09:32:09Z</dcterms:created>
  <dcterms:modified xsi:type="dcterms:W3CDTF">2025-01-13T10:40:42Z</dcterms:modified>
</cp:coreProperties>
</file>