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87" r:id="rId11"/>
    <p:sldId id="273" r:id="rId12"/>
    <p:sldId id="274" r:id="rId13"/>
    <p:sldId id="275" r:id="rId14"/>
    <p:sldId id="276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800" b="1" dirty="0"/>
              <a:t>ОП.01 Операционные системы и среды</a:t>
            </a: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Микроядерная</a:t>
            </a:r>
            <a:r>
              <a:rPr lang="ru-RU" dirty="0"/>
              <a:t> архитектура (модель клиент-сервер)</a:t>
            </a:r>
          </a:p>
        </p:txBody>
      </p:sp>
    </p:spTree>
    <p:extLst>
      <p:ext uri="{BB962C8B-B14F-4D97-AF65-F5344CB8AC3E}">
        <p14:creationId xmlns:p14="http://schemas.microsoft.com/office/powerpoint/2010/main" val="274825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Введение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Микроядерная</a:t>
            </a:r>
            <a:r>
              <a:rPr lang="ru-RU" dirty="0"/>
              <a:t> архитектура операционных систем — это подход к созданию операционных систем, при котором основные функции ядра минимизированы и дополнены внешними модулями</a:t>
            </a:r>
            <a:r>
              <a:rPr lang="ru-RU" dirty="0" smtClean="0"/>
              <a:t>.</a:t>
            </a:r>
            <a:endParaRPr lang="en-US" dirty="0"/>
          </a:p>
          <a:p>
            <a:pPr marL="0" indent="0">
              <a:buNone/>
            </a:pPr>
            <a:r>
              <a:rPr lang="ru-RU" dirty="0" smtClean="0"/>
              <a:t>Этот </a:t>
            </a:r>
            <a:r>
              <a:rPr lang="ru-RU" dirty="0"/>
              <a:t>подход базируется на модели клиент-сервер, где основные функции ядра (управление памятью, процессами и </a:t>
            </a:r>
            <a:r>
              <a:rPr lang="ru-RU" dirty="0" err="1"/>
              <a:t>межпроцессное</a:t>
            </a:r>
            <a:r>
              <a:rPr lang="ru-RU" dirty="0"/>
              <a:t> взаимодействие) реализованы в микроядре, а дополнительные сервисы работают вне ядра.</a:t>
            </a:r>
          </a:p>
        </p:txBody>
      </p:sp>
    </p:spTree>
    <p:extLst>
      <p:ext uri="{BB962C8B-B14F-4D97-AF65-F5344CB8AC3E}">
        <p14:creationId xmlns:p14="http://schemas.microsoft.com/office/powerpoint/2010/main" val="1581029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Основы </a:t>
            </a:r>
            <a:r>
              <a:rPr lang="ru-RU" dirty="0" err="1"/>
              <a:t>микроядерной</a:t>
            </a:r>
            <a:r>
              <a:rPr lang="ru-RU" dirty="0"/>
              <a:t> архитектуры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Что такое микроядро?</a:t>
            </a:r>
            <a:r>
              <a:rPr lang="ru-RU" dirty="0"/>
              <a:t> Микроядро — это минимальный набор функций операционной системы, обеспечивающий:</a:t>
            </a:r>
          </a:p>
          <a:p>
            <a:r>
              <a:rPr lang="ru-RU" b="1" dirty="0"/>
              <a:t>Управление памятью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Распределение и защита памяти.</a:t>
            </a:r>
          </a:p>
          <a:p>
            <a:pPr lvl="1"/>
            <a:r>
              <a:rPr lang="ru-RU" dirty="0"/>
              <a:t>Предоставление процессам виртуальной памяти.</a:t>
            </a:r>
          </a:p>
          <a:p>
            <a:r>
              <a:rPr lang="ru-RU" b="1" dirty="0"/>
              <a:t>Планирование процессов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Организация очередей задач.</a:t>
            </a:r>
          </a:p>
          <a:p>
            <a:pPr lvl="1"/>
            <a:r>
              <a:rPr lang="ru-RU" dirty="0"/>
              <a:t>Распределение времени процессора между задачами.</a:t>
            </a:r>
          </a:p>
          <a:p>
            <a:r>
              <a:rPr lang="ru-RU" b="1" dirty="0"/>
              <a:t>Механизмы </a:t>
            </a:r>
            <a:r>
              <a:rPr lang="ru-RU" b="1" dirty="0" err="1"/>
              <a:t>межпроцессного</a:t>
            </a:r>
            <a:r>
              <a:rPr lang="ru-RU" b="1" dirty="0"/>
              <a:t> взаимодействия (IPC)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Передача сообщений между процессами.</a:t>
            </a:r>
          </a:p>
          <a:p>
            <a:pPr lvl="1"/>
            <a:r>
              <a:rPr lang="ru-RU" dirty="0"/>
              <a:t>Координация работы процессов.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913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Основы </a:t>
            </a:r>
            <a:r>
              <a:rPr lang="ru-RU" dirty="0" err="1"/>
              <a:t>микроядерной</a:t>
            </a:r>
            <a:r>
              <a:rPr lang="ru-RU" dirty="0"/>
              <a:t> архитектуры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Принцип работы </a:t>
            </a:r>
            <a:r>
              <a:rPr lang="ru-RU" b="1" dirty="0" err="1"/>
              <a:t>микроядерной</a:t>
            </a:r>
            <a:r>
              <a:rPr lang="ru-RU" b="1" dirty="0"/>
              <a:t> архитектуры</a:t>
            </a:r>
            <a:r>
              <a:rPr lang="ru-RU" dirty="0"/>
              <a:t>: Микроядро выполняет только критически важные задачи. Все дополнительные функции, такие как управление файловой системой, сетевые протоколы и драйверы устройств, вынесены в пользовательское пространство и работают как отдельные процессы. Эти процессы называют </a:t>
            </a:r>
            <a:r>
              <a:rPr lang="ru-RU" b="1" dirty="0"/>
              <a:t>серверами</a:t>
            </a:r>
            <a:r>
              <a:rPr lang="ru-RU" dirty="0"/>
              <a:t>. Взаимодействие между серверами и приложениями осуществляется через IPC.</a:t>
            </a:r>
          </a:p>
          <a:p>
            <a:pPr marL="0" indent="0">
              <a:buNone/>
            </a:pPr>
            <a:r>
              <a:rPr lang="ru-RU" b="1" dirty="0"/>
              <a:t>Пример работы</a:t>
            </a:r>
            <a:r>
              <a:rPr lang="ru-RU" dirty="0"/>
              <a:t>: Когда приложение (клиент) хочет открыть файл, оно отправляет запрос серверу файловой системы. Сервер обрабатывает запрос, взаимодействует с драйвером диска (другой сервер), получает данные и передаёт их клиенту.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7634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клиент-сервер в </a:t>
            </a:r>
            <a:r>
              <a:rPr lang="ru-RU" dirty="0" err="1"/>
              <a:t>микроядерной</a:t>
            </a:r>
            <a:r>
              <a:rPr lang="ru-RU" dirty="0"/>
              <a:t> архитектуре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Модель клиент-сервер лежит в основе </a:t>
            </a:r>
            <a:r>
              <a:rPr lang="ru-RU" dirty="0" err="1"/>
              <a:t>микроядерной</a:t>
            </a:r>
            <a:r>
              <a:rPr lang="ru-RU" dirty="0"/>
              <a:t> архитектуры. В этой модели:</a:t>
            </a:r>
          </a:p>
          <a:p>
            <a:r>
              <a:rPr lang="ru-RU" b="1" dirty="0"/>
              <a:t>Клиенты</a:t>
            </a:r>
            <a:r>
              <a:rPr lang="ru-RU" dirty="0"/>
              <a:t> — процессы, запрашивающие услуги. Это могут быть приложения или системные модули.</a:t>
            </a:r>
          </a:p>
          <a:p>
            <a:r>
              <a:rPr lang="ru-RU" b="1" dirty="0"/>
              <a:t>Серверы</a:t>
            </a:r>
            <a:r>
              <a:rPr lang="ru-RU" dirty="0"/>
              <a:t> — процессы, предоставляющие услуги. Например:</a:t>
            </a:r>
          </a:p>
          <a:p>
            <a:pPr lvl="1"/>
            <a:r>
              <a:rPr lang="ru-RU" dirty="0"/>
              <a:t>Сервер файловой системы.</a:t>
            </a:r>
          </a:p>
          <a:p>
            <a:pPr lvl="1"/>
            <a:r>
              <a:rPr lang="ru-RU" dirty="0"/>
              <a:t>Сервер сетевых протоколов.</a:t>
            </a:r>
          </a:p>
          <a:p>
            <a:pPr lvl="1"/>
            <a:r>
              <a:rPr lang="ru-RU" dirty="0"/>
              <a:t>Сервер управления устройствами.</a:t>
            </a:r>
          </a:p>
          <a:p>
            <a:r>
              <a:rPr lang="ru-RU" b="1" dirty="0" err="1"/>
              <a:t>Межпроцессное</a:t>
            </a:r>
            <a:r>
              <a:rPr lang="ru-RU" b="1" dirty="0"/>
              <a:t> взаимодействие (IPC)</a:t>
            </a:r>
            <a:r>
              <a:rPr lang="ru-RU" dirty="0"/>
              <a:t>:</a:t>
            </a:r>
          </a:p>
          <a:p>
            <a:pPr lvl="1"/>
            <a:r>
              <a:rPr lang="ru-RU" b="1" dirty="0"/>
              <a:t>Сообщения</a:t>
            </a:r>
            <a:r>
              <a:rPr lang="ru-RU" dirty="0"/>
              <a:t>: Клиенты и серверы обмениваются данными через сообщения.</a:t>
            </a:r>
          </a:p>
          <a:p>
            <a:pPr lvl="1"/>
            <a:r>
              <a:rPr lang="ru-RU" b="1" dirty="0"/>
              <a:t>Очереди сообщений</a:t>
            </a:r>
            <a:r>
              <a:rPr lang="ru-RU" dirty="0"/>
              <a:t>: Используются для хранения и передачи запросов.</a:t>
            </a:r>
          </a:p>
          <a:p>
            <a:pPr lvl="1"/>
            <a:r>
              <a:rPr lang="ru-RU" b="1" dirty="0"/>
              <a:t>Вызовы удалённых процедур (RPC)</a:t>
            </a:r>
            <a:r>
              <a:rPr lang="ru-RU" dirty="0"/>
              <a:t>: Клиенты могут вызывать функции, которые исполняются на стороне серверов.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1187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Преимущества </a:t>
            </a:r>
            <a:r>
              <a:rPr lang="ru-RU" dirty="0" err="1"/>
              <a:t>микроядерной</a:t>
            </a:r>
            <a:r>
              <a:rPr lang="ru-RU" dirty="0"/>
              <a:t> архитектуры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1</a:t>
            </a:r>
            <a:r>
              <a:rPr lang="ru-RU" b="1" dirty="0"/>
              <a:t>. Надёжность и устойчивость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Каждый модуль системы изолирован. Если сервер выходит из строя, его можно перезапустить без перезагрузки всей системы.</a:t>
            </a:r>
          </a:p>
          <a:p>
            <a:pPr lvl="1"/>
            <a:r>
              <a:rPr lang="ru-RU" dirty="0"/>
              <a:t>Ошибки в одном модуле не влияют на другие модули или на ядро.</a:t>
            </a:r>
          </a:p>
          <a:p>
            <a:pPr marL="0" indent="0">
              <a:buNone/>
            </a:pPr>
            <a:r>
              <a:rPr lang="ru-RU" b="1" dirty="0"/>
              <a:t>2. Модульность и гибкость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Легко добавлять новые функции или заменять существующие.</a:t>
            </a:r>
          </a:p>
          <a:p>
            <a:pPr lvl="1"/>
            <a:r>
              <a:rPr lang="ru-RU" dirty="0"/>
              <a:t>Серверы работают независимо друг от друга, что позволяет обновлять их без изменений в микроядре.</a:t>
            </a:r>
          </a:p>
          <a:p>
            <a:pPr marL="0" indent="0">
              <a:buNone/>
            </a:pPr>
            <a:r>
              <a:rPr lang="ru-RU" b="1" dirty="0"/>
              <a:t>3. Безопасность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Меньший объём кода ядра снижает вероятность ошибок.</a:t>
            </a:r>
          </a:p>
          <a:p>
            <a:pPr lvl="1"/>
            <a:r>
              <a:rPr lang="ru-RU" dirty="0"/>
              <a:t>Изолированные модули ограничивают доступ друг к другу, повышая общую безопасность системы.</a:t>
            </a:r>
          </a:p>
          <a:p>
            <a:pPr marL="0" indent="0">
              <a:buNone/>
            </a:pPr>
            <a:r>
              <a:rPr lang="ru-RU" b="1" dirty="0"/>
              <a:t>4. Переносимость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Микроядро можно адаптировать для работы на разных платформах, а модули остаются неизменными.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5318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</a:t>
            </a:r>
            <a:r>
              <a:rPr lang="ru-RU" dirty="0" err="1"/>
              <a:t>микроядерной</a:t>
            </a:r>
            <a:r>
              <a:rPr lang="ru-RU" dirty="0"/>
              <a:t> архитектуры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Сложность реализации</a:t>
            </a:r>
            <a:r>
              <a:rPr lang="ru-RU" dirty="0"/>
              <a:t>:</a:t>
            </a:r>
          </a:p>
          <a:p>
            <a:r>
              <a:rPr lang="ru-RU" dirty="0"/>
              <a:t>Разработка микроядра и механизмов IPC требует больших затрат времени и ресурсов.</a:t>
            </a:r>
          </a:p>
          <a:p>
            <a:r>
              <a:rPr lang="ru-RU" dirty="0"/>
              <a:t>Усложнён процесс отладки, так как взаимодействие между модулями происходит через сообщения.</a:t>
            </a:r>
          </a:p>
          <a:p>
            <a:pPr marL="0" indent="0">
              <a:buNone/>
            </a:pPr>
            <a:r>
              <a:rPr lang="ru-RU" b="1" dirty="0" smtClean="0"/>
              <a:t>Производительность</a:t>
            </a:r>
            <a:r>
              <a:rPr lang="ru-RU" dirty="0"/>
              <a:t>:</a:t>
            </a:r>
          </a:p>
          <a:p>
            <a:r>
              <a:rPr lang="ru-RU" dirty="0"/>
              <a:t>Частые вызовы IPC и переключения контекста между клиентами и серверами могут замедлить работу системы.</a:t>
            </a:r>
          </a:p>
          <a:p>
            <a:r>
              <a:rPr lang="ru-RU" dirty="0"/>
              <a:t>Задержки при передаче данных между процессами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518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 </a:t>
            </a:r>
            <a:r>
              <a:rPr lang="ru-RU" dirty="0" err="1"/>
              <a:t>микроядерной</a:t>
            </a:r>
            <a:r>
              <a:rPr lang="ru-RU" dirty="0"/>
              <a:t> архитектуры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Пример</a:t>
            </a:r>
            <a:r>
              <a:rPr lang="ru-RU" dirty="0"/>
              <a:t>: В системе с монолитным ядром (например, </a:t>
            </a:r>
            <a:r>
              <a:rPr lang="ru-RU" dirty="0" err="1"/>
              <a:t>Linux</a:t>
            </a:r>
            <a:r>
              <a:rPr lang="ru-RU" dirty="0"/>
              <a:t>) запрос к драйверу устройства обрабатывается быстрее, так как драйвер интегрирован в ядро.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 err="1"/>
              <a:t>микроядерной</a:t>
            </a:r>
            <a:r>
              <a:rPr lang="ru-RU" dirty="0"/>
              <a:t> системе такой запрос проходит через несколько уровней IPC.</a:t>
            </a:r>
          </a:p>
        </p:txBody>
      </p:sp>
    </p:spTree>
    <p:extLst>
      <p:ext uri="{BB962C8B-B14F-4D97-AF65-F5344CB8AC3E}">
        <p14:creationId xmlns:p14="http://schemas.microsoft.com/office/powerpoint/2010/main" val="531375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операционных систем с </a:t>
            </a:r>
            <a:r>
              <a:rPr lang="ru-RU" dirty="0" err="1"/>
              <a:t>микроядерной</a:t>
            </a:r>
            <a:r>
              <a:rPr lang="ru-RU" dirty="0"/>
              <a:t> архитектурой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QNX</a:t>
            </a:r>
            <a:r>
              <a:rPr lang="ru-RU" dirty="0"/>
              <a:t>:</a:t>
            </a:r>
          </a:p>
          <a:p>
            <a:r>
              <a:rPr lang="ru-RU" dirty="0"/>
              <a:t>Операционная система реального времени.</a:t>
            </a:r>
          </a:p>
          <a:p>
            <a:r>
              <a:rPr lang="ru-RU" dirty="0"/>
              <a:t>Используется в автомобильных системах, медицинском оборудовании и промышленной автоматизации.</a:t>
            </a:r>
          </a:p>
          <a:p>
            <a:r>
              <a:rPr lang="ru-RU" dirty="0"/>
              <a:t>Отличается высокой надёжностью и низкими задержками IPC.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8443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операционных систем с </a:t>
            </a:r>
            <a:r>
              <a:rPr lang="ru-RU" dirty="0" err="1"/>
              <a:t>микроядерной</a:t>
            </a:r>
            <a:r>
              <a:rPr lang="ru-RU" dirty="0"/>
              <a:t> архитектурой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MINIX</a:t>
            </a:r>
            <a:r>
              <a:rPr lang="ru-RU" dirty="0"/>
              <a:t>:</a:t>
            </a:r>
          </a:p>
          <a:p>
            <a:r>
              <a:rPr lang="ru-RU" dirty="0"/>
              <a:t>Учебная операционная система, которая вдохновила разработчиков </a:t>
            </a:r>
            <a:r>
              <a:rPr lang="ru-RU" dirty="0" err="1"/>
              <a:t>Linux</a:t>
            </a:r>
            <a:r>
              <a:rPr lang="ru-RU" dirty="0"/>
              <a:t>.</a:t>
            </a:r>
          </a:p>
          <a:p>
            <a:r>
              <a:rPr lang="ru-RU" dirty="0"/>
              <a:t>Демонстрирует принципы </a:t>
            </a:r>
            <a:r>
              <a:rPr lang="ru-RU" dirty="0" err="1"/>
              <a:t>микроядерной</a:t>
            </a:r>
            <a:r>
              <a:rPr lang="ru-RU" dirty="0"/>
              <a:t> архитектуры.</a:t>
            </a:r>
          </a:p>
          <a:p>
            <a:pPr marL="0" indent="0">
              <a:buNone/>
            </a:pPr>
            <a:r>
              <a:rPr lang="ru-RU" b="1" dirty="0"/>
              <a:t>GNU </a:t>
            </a:r>
            <a:r>
              <a:rPr lang="ru-RU" b="1" dirty="0" err="1"/>
              <a:t>Hurd</a:t>
            </a:r>
            <a:r>
              <a:rPr lang="ru-RU" dirty="0"/>
              <a:t>:</a:t>
            </a:r>
          </a:p>
          <a:p>
            <a:r>
              <a:rPr lang="ru-RU" dirty="0"/>
              <a:t>Проект GNU, основанный на микроядре </a:t>
            </a:r>
            <a:r>
              <a:rPr lang="ru-RU" dirty="0" err="1"/>
              <a:t>Mach</a:t>
            </a:r>
            <a:r>
              <a:rPr lang="ru-RU" dirty="0"/>
              <a:t>.</a:t>
            </a:r>
          </a:p>
          <a:p>
            <a:r>
              <a:rPr lang="ru-RU" dirty="0"/>
              <a:t>Сосредоточен на модульности и гибкости.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1206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Примеры операционных систем с </a:t>
            </a:r>
            <a:r>
              <a:rPr lang="ru-RU" dirty="0" err="1"/>
              <a:t>микроядерной</a:t>
            </a:r>
            <a:r>
              <a:rPr lang="ru-RU" dirty="0"/>
              <a:t> архитектурой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L4</a:t>
            </a:r>
            <a:r>
              <a:rPr lang="ru-RU" dirty="0"/>
              <a:t>:</a:t>
            </a:r>
          </a:p>
          <a:p>
            <a:r>
              <a:rPr lang="ru-RU" dirty="0"/>
              <a:t>Высокопроизводительное микроядро.</a:t>
            </a:r>
          </a:p>
          <a:p>
            <a:r>
              <a:rPr lang="ru-RU" dirty="0"/>
              <a:t>Используется в мобильных устройствах и встраиваемых системах.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094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Применение </a:t>
            </a:r>
            <a:r>
              <a:rPr lang="ru-RU" dirty="0" err="1"/>
              <a:t>микроядерной</a:t>
            </a:r>
            <a:r>
              <a:rPr lang="ru-RU" dirty="0"/>
              <a:t> архитектуры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/>
              <a:t>Встраиваемые системы</a:t>
            </a:r>
            <a:r>
              <a:rPr lang="ru-RU" dirty="0"/>
              <a:t>:</a:t>
            </a:r>
          </a:p>
          <a:p>
            <a:r>
              <a:rPr lang="ru-RU" dirty="0"/>
              <a:t>Используются в автомобилях, медицинском оборудовании и </a:t>
            </a:r>
            <a:r>
              <a:rPr lang="ru-RU" dirty="0" err="1"/>
              <a:t>IoT</a:t>
            </a:r>
            <a:r>
              <a:rPr lang="ru-RU" dirty="0"/>
              <a:t>.</a:t>
            </a:r>
          </a:p>
          <a:p>
            <a:r>
              <a:rPr lang="ru-RU" dirty="0"/>
              <a:t>Пример: QNX в автомобильных </a:t>
            </a:r>
            <a:r>
              <a:rPr lang="ru-RU" dirty="0" smtClean="0"/>
              <a:t>системах.</a:t>
            </a:r>
            <a:endParaRPr lang="en-US" dirty="0" smtClean="0"/>
          </a:p>
          <a:p>
            <a:pPr marL="0" indent="0">
              <a:buNone/>
            </a:pPr>
            <a:r>
              <a:rPr lang="ru-RU" b="1" dirty="0" smtClean="0"/>
              <a:t>Системы </a:t>
            </a:r>
            <a:r>
              <a:rPr lang="ru-RU" b="1" dirty="0"/>
              <a:t>реального времени</a:t>
            </a:r>
            <a:r>
              <a:rPr lang="ru-RU" dirty="0"/>
              <a:t>:</a:t>
            </a:r>
          </a:p>
          <a:p>
            <a:r>
              <a:rPr lang="ru-RU" dirty="0"/>
              <a:t>Высокая надёжность и низкие задержки делают </a:t>
            </a:r>
            <a:r>
              <a:rPr lang="ru-RU" dirty="0" err="1"/>
              <a:t>микроядерные</a:t>
            </a:r>
            <a:r>
              <a:rPr lang="ru-RU" dirty="0"/>
              <a:t> ОС идеальными для управления сложными системами в реальном времени.</a:t>
            </a:r>
          </a:p>
          <a:p>
            <a:pPr marL="0" indent="0">
              <a:buNone/>
            </a:pPr>
            <a:r>
              <a:rPr lang="ru-RU" b="1" dirty="0" smtClean="0"/>
              <a:t>Исследования </a:t>
            </a:r>
            <a:r>
              <a:rPr lang="ru-RU" b="1" dirty="0"/>
              <a:t>и образование</a:t>
            </a:r>
            <a:r>
              <a:rPr lang="ru-RU" dirty="0"/>
              <a:t>:</a:t>
            </a:r>
          </a:p>
          <a:p>
            <a:r>
              <a:rPr lang="ru-RU" dirty="0"/>
              <a:t>MINIX и </a:t>
            </a:r>
            <a:r>
              <a:rPr lang="ru-RU" dirty="0" err="1"/>
              <a:t>Hurd</a:t>
            </a:r>
            <a:r>
              <a:rPr lang="ru-RU" dirty="0"/>
              <a:t> используются для обучения студентов принципам проектирования операционных систем.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28426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err="1"/>
              <a:t>Микроядерная</a:t>
            </a:r>
            <a:r>
              <a:rPr lang="ru-RU" dirty="0"/>
              <a:t> архитектура, основанная на модели клиент-сервер, является мощным инструментом для создания надёжных, модульных и безопасных операционных систем. </a:t>
            </a:r>
            <a:endParaRPr lang="en-US" dirty="0" smtClean="0"/>
          </a:p>
          <a:p>
            <a:pPr marL="0" indent="0">
              <a:buNone/>
            </a:pPr>
            <a:r>
              <a:rPr lang="ru-RU" dirty="0" smtClean="0"/>
              <a:t>Несмотря </a:t>
            </a:r>
            <a:r>
              <a:rPr lang="ru-RU" dirty="0"/>
              <a:t>на более сложную реализацию и снижение производительности, преимущества </a:t>
            </a:r>
            <a:r>
              <a:rPr lang="ru-RU" dirty="0" err="1"/>
              <a:t>микроядерных</a:t>
            </a:r>
            <a:r>
              <a:rPr lang="ru-RU" dirty="0"/>
              <a:t> систем делают их незаменимыми для критически важных приложений.</a:t>
            </a:r>
          </a:p>
        </p:txBody>
      </p:sp>
    </p:spTree>
    <p:extLst>
      <p:ext uri="{BB962C8B-B14F-4D97-AF65-F5344CB8AC3E}">
        <p14:creationId xmlns:p14="http://schemas.microsoft.com/office/powerpoint/2010/main" val="845567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/>
              <a:t>Творческое задание: Реализация </a:t>
            </a:r>
            <a:r>
              <a:rPr lang="ru-RU" sz="2800" b="1" dirty="0" err="1"/>
              <a:t>микроядерной</a:t>
            </a:r>
            <a:r>
              <a:rPr lang="ru-RU" sz="2800" b="1" dirty="0"/>
              <a:t> системы с авторизацией, запросами к файлам и меню управления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4835" y="2315138"/>
            <a:ext cx="3947565" cy="3947565"/>
          </a:xfrm>
        </p:spPr>
      </p:pic>
    </p:spTree>
    <p:extLst>
      <p:ext uri="{BB962C8B-B14F-4D97-AF65-F5344CB8AC3E}">
        <p14:creationId xmlns:p14="http://schemas.microsoft.com/office/powerpoint/2010/main" val="1527227647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50</TotalTime>
  <Words>727</Words>
  <Application>Microsoft Office PowerPoint</Application>
  <PresentationFormat>Широкоэкранный</PresentationFormat>
  <Paragraphs>80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Arial</vt:lpstr>
      <vt:lpstr>Trebuchet MS</vt:lpstr>
      <vt:lpstr>Берлин</vt:lpstr>
      <vt:lpstr>ОП.01 Операционные системы и среды</vt:lpstr>
      <vt:lpstr>Введение</vt:lpstr>
      <vt:lpstr>Основы микроядерной архитектуры</vt:lpstr>
      <vt:lpstr>Основы микроядерной архитектуры</vt:lpstr>
      <vt:lpstr>Модель клиент-сервер в микроядерной архитектуре</vt:lpstr>
      <vt:lpstr>Преимущества микроядерной архитектуры</vt:lpstr>
      <vt:lpstr>Недостатки микроядерной архитектуры</vt:lpstr>
      <vt:lpstr>Недостатки микроядерной архитектуры</vt:lpstr>
      <vt:lpstr>Примеры операционных систем с микроядерной архитектурой</vt:lpstr>
      <vt:lpstr>Примеры операционных систем с микроядерной архитектурой</vt:lpstr>
      <vt:lpstr>Примеры операционных систем с микроядерной архитектурой</vt:lpstr>
      <vt:lpstr>Применение микроядерной архитектуры</vt:lpstr>
      <vt:lpstr>Заключение</vt:lpstr>
      <vt:lpstr>Творческое задание: Реализация микроядерной системы с авторизацией, запросами к файлам и меню управления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ОП.01 Операционные системы и среды</dc:title>
  <dc:creator>Студенты Арестова И.С.</dc:creator>
  <cp:lastModifiedBy>Студенты Арестова И.С.</cp:lastModifiedBy>
  <cp:revision>3</cp:revision>
  <dcterms:created xsi:type="dcterms:W3CDTF">2025-01-16T04:37:49Z</dcterms:created>
  <dcterms:modified xsi:type="dcterms:W3CDTF">2025-01-16T05:27:50Z</dcterms:modified>
</cp:coreProperties>
</file>