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ОП.01 Операционные системы и среды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Модель процесса. Создание процесса. Завершение процесса. Иерархия процесса. Состояние процесса. Реализация </a:t>
            </a:r>
            <a:r>
              <a:rPr lang="ru-RU" dirty="0" smtClean="0"/>
              <a:t>процесса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67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Процессы — это фундаментальная единица выполнения в операционной системе. Каждое выполняемое приложение, служба или программа внутри ОС рассматривается как процесс.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Операционная </a:t>
            </a:r>
            <a:r>
              <a:rPr lang="ru-RU" dirty="0"/>
              <a:t>система управляет процессами, планируя их выполнение, выделяя ресурсы и обеспечивая взаимодействие между ними.</a:t>
            </a:r>
          </a:p>
        </p:txBody>
      </p:sp>
    </p:spTree>
    <p:extLst>
      <p:ext uri="{BB962C8B-B14F-4D97-AF65-F5344CB8AC3E}">
        <p14:creationId xmlns:p14="http://schemas.microsoft.com/office/powerpoint/2010/main" val="265242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Процесс</a:t>
            </a:r>
            <a:r>
              <a:rPr lang="ru-RU" dirty="0"/>
              <a:t> – это выполняемая программа, обладающая следующими характеристиками: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Код программы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Данные (глобальные переменные, статические переменные)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Стек (локальные переменные, параметры функций)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Динамическая память (куча)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Файлы, открытые процессом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Состояние процессора (регистры, счетчик команд)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743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компоненты </a:t>
            </a:r>
            <a:r>
              <a:rPr lang="ru-RU" dirty="0" smtClean="0"/>
              <a:t>процесса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ОС </a:t>
            </a:r>
            <a:r>
              <a:rPr lang="ru-RU" dirty="0"/>
              <a:t>хранит информацию о каждом процессе в </a:t>
            </a:r>
            <a:r>
              <a:rPr lang="ru-RU" b="1" dirty="0"/>
              <a:t>блоке управления процессом (PCB – </a:t>
            </a:r>
            <a:r>
              <a:rPr lang="ru-RU" b="1" dirty="0" err="1"/>
              <a:t>Process</a:t>
            </a:r>
            <a:r>
              <a:rPr lang="ru-RU" b="1" dirty="0"/>
              <a:t> </a:t>
            </a:r>
            <a:r>
              <a:rPr lang="ru-RU" b="1" dirty="0" err="1"/>
              <a:t>Control</a:t>
            </a:r>
            <a:r>
              <a:rPr lang="ru-RU" b="1" dirty="0"/>
              <a:t> </a:t>
            </a:r>
            <a:r>
              <a:rPr lang="ru-RU" b="1" dirty="0" err="1"/>
              <a:t>Block</a:t>
            </a:r>
            <a:r>
              <a:rPr lang="ru-RU" b="1" dirty="0"/>
              <a:t>)</a:t>
            </a:r>
            <a:r>
              <a:rPr lang="ru-RU" dirty="0"/>
              <a:t>, который включает: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PID (</a:t>
            </a:r>
            <a:r>
              <a:rPr lang="ru-RU" b="1" dirty="0" err="1"/>
              <a:t>Process</a:t>
            </a:r>
            <a:r>
              <a:rPr lang="ru-RU" b="1" dirty="0"/>
              <a:t> ID)</a:t>
            </a:r>
            <a:r>
              <a:rPr lang="ru-RU" dirty="0"/>
              <a:t> – уникальный идентификатор процесса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Состояние процесса</a:t>
            </a:r>
            <a:r>
              <a:rPr lang="ru-RU" dirty="0"/>
              <a:t> (готов, выполняется, ожидает и т.д.)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Приоритет процесса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Адресное пространство</a:t>
            </a:r>
            <a:r>
              <a:rPr lang="ru-RU" dirty="0"/>
              <a:t> – область памяти, выделенная процессу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Информация о планировании</a:t>
            </a:r>
            <a:r>
              <a:rPr lang="ru-RU" dirty="0"/>
              <a:t> – очередность выполнения, квота процессорного времени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Информация о файловых дескрипторах</a:t>
            </a:r>
            <a:r>
              <a:rPr lang="ru-RU" dirty="0"/>
              <a:t> – файлы и устройства, открытые процессом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Таблица ресурсов</a:t>
            </a:r>
            <a:r>
              <a:rPr lang="ru-RU" dirty="0"/>
              <a:t> – используемые процессом ресурсы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860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Создание процесса — это процедура, при которой операционная система выделяет необходимые ресурсы и добавляет новый процесс в свою систему </a:t>
            </a:r>
            <a:r>
              <a:rPr lang="ru-RU" dirty="0" smtClean="0"/>
              <a:t>управления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3603092"/>
            <a:ext cx="8053218" cy="28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5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создаются процессы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Процессы могут быть созданы различными способами: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Запуск программы пользователем</a:t>
            </a:r>
            <a:r>
              <a:rPr lang="ru-RU" dirty="0"/>
              <a:t> (например, из командной строки или через графический интерфейс).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Запуск процесса другим процессом</a:t>
            </a:r>
            <a:r>
              <a:rPr lang="ru-RU" dirty="0"/>
              <a:t> (например, браузер может порождать новые процессы для вкладок).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Создание процессов операционной системой</a:t>
            </a:r>
            <a:r>
              <a:rPr lang="ru-RU" dirty="0"/>
              <a:t> (системные службы, фоновые процессы).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776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Методы создания процессов в разных ОС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841518"/>
              </p:ext>
            </p:extLst>
          </p:nvPr>
        </p:nvGraphicFramePr>
        <p:xfrm>
          <a:off x="1558174" y="2315710"/>
          <a:ext cx="81280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4568">
                  <a:extLst>
                    <a:ext uri="{9D8B030D-6E8A-4147-A177-3AD203B41FA5}">
                      <a16:colId xmlns:a16="http://schemas.microsoft.com/office/drawing/2014/main" val="2435488197"/>
                    </a:ext>
                  </a:extLst>
                </a:gridCol>
                <a:gridCol w="5413432">
                  <a:extLst>
                    <a:ext uri="{9D8B030D-6E8A-4147-A177-3AD203B41FA5}">
                      <a16:colId xmlns:a16="http://schemas.microsoft.com/office/drawing/2014/main" val="3946576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Операционная система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Системный вызов создания процесса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4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UNIX/Linux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fork(), exec(), </a:t>
                      </a:r>
                      <a:r>
                        <a:rPr lang="en-US" dirty="0" err="1" smtClean="0"/>
                        <a:t>vfork</a:t>
                      </a:r>
                      <a:r>
                        <a:rPr lang="en-US" dirty="0" smtClean="0"/>
                        <a:t>(), clone()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4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Windows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CreateProcess</a:t>
                      </a:r>
                      <a:r>
                        <a:rPr lang="en-US" dirty="0" smtClean="0"/>
                        <a:t>()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76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MacOS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Использует </a:t>
                      </a:r>
                      <a:r>
                        <a:rPr lang="en-US" dirty="0" smtClean="0"/>
                        <a:t>fork() </a:t>
                      </a:r>
                      <a:r>
                        <a:rPr lang="ru-RU" dirty="0" smtClean="0"/>
                        <a:t>и </a:t>
                      </a:r>
                      <a:r>
                        <a:rPr lang="en-US" dirty="0" smtClean="0"/>
                        <a:t>exec()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7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Android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Zygote</a:t>
                      </a:r>
                      <a:r>
                        <a:rPr lang="ru-RU" dirty="0" smtClean="0"/>
                        <a:t> (специальный механизм ускоренного клонирования процессов)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85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6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Завершение процесса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80321" y="2243705"/>
            <a:ext cx="1130944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Процесс может завершиться по следующим причинам: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Нормальное завершение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 (Основной текст)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Завершение программы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exit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(),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return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в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main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()).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Родительский процесс вызвал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wait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(), чтобы дождаться завершения дочернего процесса.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Аварийное завершение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 (Основной текст)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Ошибка сегментации (обращение к несуществующей памяти).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Деление на ноль.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Некорректное завершение из-за сбоя ОС.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Принудительное завершение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 (Основной текст)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Команда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kill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в UNIX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kill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-9 PID).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Task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Manager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в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Windows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(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End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Task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391958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Иерархия процессов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Операционные системы поддерживают иерархическую структуру процессов</a:t>
            </a:r>
            <a:r>
              <a:rPr lang="ru-RU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Родительский </a:t>
            </a:r>
            <a:r>
              <a:rPr lang="ru-RU" dirty="0"/>
              <a:t>процесс – создает новые процессы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Дочерние </a:t>
            </a:r>
            <a:r>
              <a:rPr lang="ru-RU" dirty="0"/>
              <a:t>процессы – порождаются родительским процессом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Процессы-сироты </a:t>
            </a:r>
            <a:r>
              <a:rPr lang="ru-RU" dirty="0"/>
              <a:t>– родитель завершился раньше дочернего, в этом случае процесс становится подопечным </a:t>
            </a:r>
            <a:r>
              <a:rPr lang="ru-RU" dirty="0" err="1"/>
              <a:t>init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Зомби-процессы </a:t>
            </a:r>
            <a:r>
              <a:rPr lang="ru-RU" dirty="0"/>
              <a:t>– завершенные процессы, но их статус не считан родителем.</a:t>
            </a:r>
          </a:p>
        </p:txBody>
      </p:sp>
    </p:spTree>
    <p:extLst>
      <p:ext uri="{BB962C8B-B14F-4D97-AF65-F5344CB8AC3E}">
        <p14:creationId xmlns:p14="http://schemas.microsoft.com/office/powerpoint/2010/main" val="3329530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</a:t>
            </a:r>
            <a:r>
              <a:rPr lang="ru-RU" b="1" dirty="0" smtClean="0"/>
              <a:t>состояния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Процесс </a:t>
            </a:r>
            <a:r>
              <a:rPr lang="ru-RU" dirty="0"/>
              <a:t>может находиться в одном из следующих состояний: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Создание (</a:t>
            </a:r>
            <a:r>
              <a:rPr lang="ru-RU" b="1" dirty="0" err="1"/>
              <a:t>New</a:t>
            </a:r>
            <a:r>
              <a:rPr lang="ru-RU" b="1" dirty="0"/>
              <a:t>)</a:t>
            </a:r>
            <a:r>
              <a:rPr lang="ru-RU" dirty="0"/>
              <a:t> – процесс загружен в память, но еще не выполняется.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Готовность (</a:t>
            </a:r>
            <a:r>
              <a:rPr lang="ru-RU" b="1" dirty="0" err="1"/>
              <a:t>Ready</a:t>
            </a:r>
            <a:r>
              <a:rPr lang="ru-RU" b="1" dirty="0"/>
              <a:t>)</a:t>
            </a:r>
            <a:r>
              <a:rPr lang="ru-RU" dirty="0"/>
              <a:t> – процесс готов к выполнению, но ожидает выделения процессора.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Выполнение (</a:t>
            </a:r>
            <a:r>
              <a:rPr lang="ru-RU" b="1" dirty="0" err="1"/>
              <a:t>Running</a:t>
            </a:r>
            <a:r>
              <a:rPr lang="ru-RU" b="1" dirty="0"/>
              <a:t>)</a:t>
            </a:r>
            <a:r>
              <a:rPr lang="ru-RU" dirty="0"/>
              <a:t> – процесс выполняется на процессоре.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Ожидание (</a:t>
            </a:r>
            <a:r>
              <a:rPr lang="ru-RU" b="1" dirty="0" err="1"/>
              <a:t>Waiting</a:t>
            </a:r>
            <a:r>
              <a:rPr lang="ru-RU" b="1" dirty="0"/>
              <a:t>)</a:t>
            </a:r>
            <a:r>
              <a:rPr lang="ru-RU" dirty="0"/>
              <a:t> – процесс ожидает завершения ввода/вывода или освобождения ресурса.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Завершение (</a:t>
            </a:r>
            <a:r>
              <a:rPr lang="ru-RU" b="1" dirty="0" err="1"/>
              <a:t>Terminated</a:t>
            </a:r>
            <a:r>
              <a:rPr lang="ru-RU" b="1" dirty="0"/>
              <a:t>)</a:t>
            </a:r>
            <a:r>
              <a:rPr lang="ru-RU" dirty="0"/>
              <a:t> – процесс завершился и ожидает удаления из памяти.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Зомби-процесс (</a:t>
            </a:r>
            <a:r>
              <a:rPr lang="ru-RU" b="1" dirty="0" err="1"/>
              <a:t>Zombie</a:t>
            </a:r>
            <a:r>
              <a:rPr lang="ru-RU" b="1" dirty="0"/>
              <a:t>)</a:t>
            </a:r>
            <a:r>
              <a:rPr lang="ru-RU" dirty="0"/>
              <a:t> – процесс завершился, но запись в PCB остается в таблице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71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Управление процессами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ОС использует специальные механизмы для управления процессами: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/>
              <a:t>Короткосрочный</a:t>
            </a:r>
            <a:r>
              <a:rPr lang="ru-RU" b="1" dirty="0"/>
              <a:t> планировщик</a:t>
            </a:r>
            <a:r>
              <a:rPr lang="ru-RU" dirty="0"/>
              <a:t> – выбирает процесс для выполнения.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Среднесрочный планировщик</a:t>
            </a:r>
            <a:r>
              <a:rPr lang="ru-RU" dirty="0"/>
              <a:t> – управляет приостановленными процессами.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/>
              <a:t>Долгосрочный планировщик</a:t>
            </a:r>
            <a:r>
              <a:rPr lang="ru-RU" dirty="0"/>
              <a:t> – контролирует создание новых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063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Переключение контекста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При переключении между процессами ОС должна: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Сохранить состояние текущего процесса (в PCB).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Загрузить состояние нового процесса.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Обновить таблицу процессов.</a:t>
            </a:r>
          </a:p>
          <a:p>
            <a:pPr marL="0" indent="0">
              <a:buNone/>
            </a:pPr>
            <a:r>
              <a:rPr lang="ru-RU" b="1" dirty="0"/>
              <a:t>Пример ситуации: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Процесс выполнялся, но поступил системный вызов на ввод/вывод.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Планировщик приостанавливает процесс, переводя его в состояние "Ожидание".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Другой процесс получает управление.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9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Процессы являются основным механизмом многозадачности в операционных системах. Операционная система управляет процессами, их состояниями, взаимодействием и завершением.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Управление </a:t>
            </a:r>
            <a:r>
              <a:rPr lang="ru-RU" dirty="0"/>
              <a:t>процессами включает планирование, выделение ресурсов и переключение контекста.</a:t>
            </a:r>
          </a:p>
        </p:txBody>
      </p:sp>
    </p:spTree>
    <p:extLst>
      <p:ext uri="{BB962C8B-B14F-4D97-AF65-F5344CB8AC3E}">
        <p14:creationId xmlns:p14="http://schemas.microsoft.com/office/powerpoint/2010/main" val="229050180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50</TotalTime>
  <Words>641</Words>
  <Application>Microsoft Office PowerPoint</Application>
  <PresentationFormat>Широкоэкранный</PresentationFormat>
  <Paragraphs>83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Trebuchet MS (Основной текст)</vt:lpstr>
      <vt:lpstr>Берлин</vt:lpstr>
      <vt:lpstr>ОП.01 Операционные системы и среды</vt:lpstr>
      <vt:lpstr>Введение</vt:lpstr>
      <vt:lpstr>Определение процесса</vt:lpstr>
      <vt:lpstr>Основные компоненты процесса</vt:lpstr>
      <vt:lpstr>Создание процесса</vt:lpstr>
      <vt:lpstr>Как создаются процессы</vt:lpstr>
      <vt:lpstr>Методы создания процессов в разных ОС</vt:lpstr>
      <vt:lpstr>Завершение процесса</vt:lpstr>
      <vt:lpstr>Иерархия процессов</vt:lpstr>
      <vt:lpstr>Основные состояния</vt:lpstr>
      <vt:lpstr>Управление процессами</vt:lpstr>
      <vt:lpstr>Переключение контекста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ОП.01 Операционные системы и среды</dc:title>
  <dc:creator>Студенты Арестова И.С.</dc:creator>
  <cp:lastModifiedBy>Студенты Арестова И.С.</cp:lastModifiedBy>
  <cp:revision>3</cp:revision>
  <dcterms:created xsi:type="dcterms:W3CDTF">2025-01-30T04:57:18Z</dcterms:created>
  <dcterms:modified xsi:type="dcterms:W3CDTF">2025-01-30T05:47:49Z</dcterms:modified>
</cp:coreProperties>
</file>