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ОП 01</a:t>
            </a:r>
            <a:r>
              <a:rPr lang="ru-RU" dirty="0"/>
              <a:t>. Операционные системы и среды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Применение потоков. Классификация потоков. Реализация потоков</a:t>
            </a:r>
          </a:p>
        </p:txBody>
      </p:sp>
    </p:spTree>
    <p:extLst>
      <p:ext uri="{BB962C8B-B14F-4D97-AF65-F5344CB8AC3E}">
        <p14:creationId xmlns:p14="http://schemas.microsoft.com/office/powerpoint/2010/main" val="90118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современных операционных системах многозадачность достигается не только за счёт процессов, но и с помощью потоков (</a:t>
            </a:r>
            <a:r>
              <a:rPr lang="ru-RU" dirty="0" err="1"/>
              <a:t>threads</a:t>
            </a:r>
            <a:r>
              <a:rPr lang="ru-RU" dirty="0"/>
              <a:t>).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Потоки </a:t>
            </a:r>
            <a:r>
              <a:rPr lang="ru-RU" dirty="0"/>
              <a:t>— это облегчённые единицы выполнения внутри процесса, которые могут совместно использовать ресурсы процесса и выполняться параллельно.</a:t>
            </a:r>
          </a:p>
        </p:txBody>
      </p:sp>
    </p:spTree>
    <p:extLst>
      <p:ext uri="{BB962C8B-B14F-4D97-AF65-F5344CB8AC3E}">
        <p14:creationId xmlns:p14="http://schemas.microsoft.com/office/powerpoint/2010/main" val="321451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Потоковая модель играет важную роль в повышении производительности, обеспечивая эффективное использование многопроцессорных систем и снижение накладных расходов, связанных с управлением процессами.</a:t>
            </a:r>
          </a:p>
        </p:txBody>
      </p:sp>
    </p:spTree>
    <p:extLst>
      <p:ext uri="{BB962C8B-B14F-4D97-AF65-F5344CB8AC3E}">
        <p14:creationId xmlns:p14="http://schemas.microsoft.com/office/powerpoint/2010/main" val="16229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причины использования потоков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Использование потоков позволяет: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Ускорить выполнение программ</a:t>
            </a:r>
            <a:r>
              <a:rPr lang="ru-RU" dirty="0"/>
              <a:t> — за счёт распараллеливания задач на многоядерных процессорах.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Эффективно использовать ресурсы</a:t>
            </a:r>
            <a:r>
              <a:rPr lang="ru-RU" dirty="0"/>
              <a:t> — потоки разделяют общую память процесса, что снижает накладные расходы по сравнению с созданием новых процессов.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Обеспечить плавную работу интерфейсов</a:t>
            </a:r>
            <a:r>
              <a:rPr lang="ru-RU" dirty="0"/>
              <a:t> — в графических приложениях отдельные потоки могут обрабатывать пользовательские события, а другие — выполнять фоновые задачи.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Разделить задачи</a:t>
            </a:r>
            <a:r>
              <a:rPr lang="ru-RU" dirty="0"/>
              <a:t> — можно выполнять несколько задач параллельно, например, загрузку данных и их обработку.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130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Области применения потоков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Системное </a:t>
            </a:r>
            <a:r>
              <a:rPr lang="ru-RU" b="1" dirty="0"/>
              <a:t>программирование</a:t>
            </a:r>
            <a:r>
              <a:rPr lang="ru-RU" dirty="0"/>
              <a:t> — драйверы устройств, ядро ОС, многопоточные серверы.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Мультимедийные приложения</a:t>
            </a:r>
            <a:r>
              <a:rPr lang="ru-RU" dirty="0"/>
              <a:t> — обработка аудио и видео в реальном времени.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Базы данных</a:t>
            </a:r>
            <a:r>
              <a:rPr lang="ru-RU" dirty="0"/>
              <a:t> — одновременное выполнение множества запросов.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Сетевые приложения</a:t>
            </a:r>
            <a:r>
              <a:rPr lang="ru-RU" dirty="0"/>
              <a:t> — многопоточная обработка соединений (например, веб-серверы).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Игры и симуляции</a:t>
            </a:r>
            <a:r>
              <a:rPr lang="ru-RU" dirty="0"/>
              <a:t> — физический движок, обработка ввода, рендеринг.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11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</a:t>
            </a:r>
            <a:r>
              <a:rPr lang="ru-RU" dirty="0" smtClean="0"/>
              <a:t>потоков</a:t>
            </a:r>
            <a:r>
              <a:rPr lang="en-US" dirty="0" smtClean="0"/>
              <a:t>:</a:t>
            </a:r>
            <a:r>
              <a:rPr lang="ru-RU" dirty="0" smtClean="0"/>
              <a:t>По </a:t>
            </a:r>
            <a:r>
              <a:rPr lang="ru-RU" dirty="0"/>
              <a:t>месту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Потоки на уровне ядра (</a:t>
            </a:r>
            <a:r>
              <a:rPr lang="ru-RU" b="1" dirty="0" err="1"/>
              <a:t>Kernel-Level</a:t>
            </a:r>
            <a:r>
              <a:rPr lang="ru-RU" b="1" dirty="0"/>
              <a:t> </a:t>
            </a:r>
            <a:r>
              <a:rPr lang="ru-RU" b="1" dirty="0" err="1"/>
              <a:t>Threads</a:t>
            </a:r>
            <a:r>
              <a:rPr lang="ru-RU" b="1" dirty="0"/>
              <a:t>, KLT)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Управляются операционной системой.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Переключение контекста выполняется через системные вызовы.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Используются в многопоточных ядрах ОС, например, </a:t>
            </a:r>
            <a:r>
              <a:rPr lang="ru-RU" dirty="0" err="1"/>
              <a:t>Windows</a:t>
            </a:r>
            <a:r>
              <a:rPr lang="ru-RU" dirty="0"/>
              <a:t>, </a:t>
            </a:r>
            <a:r>
              <a:rPr lang="ru-RU" dirty="0" err="1"/>
              <a:t>Linux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Пример: POSIX </a:t>
            </a:r>
            <a:r>
              <a:rPr lang="ru-RU" dirty="0" err="1"/>
              <a:t>Threads</a:t>
            </a:r>
            <a:r>
              <a:rPr lang="ru-RU" dirty="0"/>
              <a:t> (</a:t>
            </a:r>
            <a:r>
              <a:rPr lang="ru-RU" dirty="0" err="1"/>
              <a:t>Pthreads</a:t>
            </a:r>
            <a:r>
              <a:rPr lang="ru-RU" dirty="0"/>
              <a:t>) в режиме ядра.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245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потоков</a:t>
            </a:r>
            <a:r>
              <a:rPr lang="en-US" dirty="0"/>
              <a:t>:</a:t>
            </a:r>
            <a:r>
              <a:rPr lang="ru-RU" dirty="0"/>
              <a:t>По месту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Потоки на уровне пользователя (</a:t>
            </a:r>
            <a:r>
              <a:rPr lang="ru-RU" b="1" dirty="0" err="1"/>
              <a:t>User-Level</a:t>
            </a:r>
            <a:r>
              <a:rPr lang="ru-RU" b="1" dirty="0"/>
              <a:t> </a:t>
            </a:r>
            <a:r>
              <a:rPr lang="ru-RU" b="1" dirty="0" err="1"/>
              <a:t>Threads</a:t>
            </a:r>
            <a:r>
              <a:rPr lang="ru-RU" b="1" dirty="0"/>
              <a:t>, ULT)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Управляются библиотеками без вмешательства ОС.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Менее </a:t>
            </a:r>
            <a:r>
              <a:rPr lang="ru-RU" dirty="0" err="1"/>
              <a:t>затратны</a:t>
            </a:r>
            <a:r>
              <a:rPr lang="ru-RU" dirty="0"/>
              <a:t> по сравнению с потоками ядра.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Минус: если один поток заблокируется, блокируется весь процесс.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Пример: библиотеки потоков в </a:t>
            </a:r>
            <a:r>
              <a:rPr lang="ru-RU" dirty="0" err="1"/>
              <a:t>Python</a:t>
            </a:r>
            <a:r>
              <a:rPr lang="ru-RU" dirty="0"/>
              <a:t> (</a:t>
            </a:r>
            <a:r>
              <a:rPr lang="ru-RU" dirty="0" err="1"/>
              <a:t>Green</a:t>
            </a:r>
            <a:r>
              <a:rPr lang="ru-RU" dirty="0"/>
              <a:t> </a:t>
            </a:r>
            <a:r>
              <a:rPr lang="ru-RU" dirty="0" err="1"/>
              <a:t>Threads</a:t>
            </a:r>
            <a:r>
              <a:rPr lang="ru-RU" dirty="0"/>
              <a:t>), </a:t>
            </a:r>
            <a:r>
              <a:rPr lang="ru-RU" dirty="0" err="1"/>
              <a:t>Java</a:t>
            </a:r>
            <a:r>
              <a:rPr lang="ru-RU" dirty="0"/>
              <a:t> (</a:t>
            </a:r>
            <a:r>
              <a:rPr lang="ru-RU" dirty="0" err="1"/>
              <a:t>Virtual</a:t>
            </a:r>
            <a:r>
              <a:rPr lang="ru-RU" dirty="0"/>
              <a:t> </a:t>
            </a:r>
            <a:r>
              <a:rPr lang="ru-RU" dirty="0" err="1"/>
              <a:t>Threads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350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потоков</a:t>
            </a:r>
            <a:r>
              <a:rPr lang="en-US" dirty="0"/>
              <a:t>:</a:t>
            </a:r>
            <a:r>
              <a:rPr lang="ru-RU" dirty="0"/>
              <a:t>По месту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Гибридные потоки (</a:t>
            </a:r>
            <a:r>
              <a:rPr lang="ru-RU" b="1" dirty="0" err="1"/>
              <a:t>Hybrid</a:t>
            </a:r>
            <a:r>
              <a:rPr lang="ru-RU" b="1" dirty="0"/>
              <a:t> </a:t>
            </a:r>
            <a:r>
              <a:rPr lang="ru-RU" b="1" dirty="0" err="1"/>
              <a:t>Threads</a:t>
            </a:r>
            <a:r>
              <a:rPr lang="ru-RU" b="1" dirty="0"/>
              <a:t>)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Комбинируют потоки на уровне пользователя и ядра.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Улучшают производительность за счёт минимизации переключений контекста.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Пример: M:N модель потоков, используемая в </a:t>
            </a:r>
            <a:r>
              <a:rPr lang="ru-RU" dirty="0" err="1"/>
              <a:t>Solaris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251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числу потоков в процессе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Однопоточные </a:t>
            </a:r>
            <a:r>
              <a:rPr lang="ru-RU" b="1" dirty="0"/>
              <a:t>процессы</a:t>
            </a:r>
            <a:r>
              <a:rPr lang="ru-RU" dirty="0"/>
              <a:t> (</a:t>
            </a:r>
            <a:r>
              <a:rPr lang="ru-RU" dirty="0" err="1"/>
              <a:t>Single-threaded</a:t>
            </a:r>
            <a:r>
              <a:rPr lang="ru-RU" dirty="0"/>
              <a:t>) — выполняются в одном потоке (например, классические консольные утилиты).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Многопоточные процессы</a:t>
            </a:r>
            <a:r>
              <a:rPr lang="ru-RU" dirty="0"/>
              <a:t> (</a:t>
            </a:r>
            <a:r>
              <a:rPr lang="ru-RU" dirty="0" err="1"/>
              <a:t>Multi-threaded</a:t>
            </a:r>
            <a:r>
              <a:rPr lang="ru-RU" dirty="0"/>
              <a:t>) — имеют несколько потоков выполнения (например, браузеры, игровые движки).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86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способу выполнения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Параллельные </a:t>
            </a:r>
            <a:r>
              <a:rPr lang="ru-RU" b="1" dirty="0"/>
              <a:t>потоки</a:t>
            </a:r>
            <a:r>
              <a:rPr lang="ru-RU" dirty="0"/>
              <a:t> — выполняются одновременно на разных процессорных ядрах.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Квазипараллельные потоки</a:t>
            </a:r>
            <a:r>
              <a:rPr lang="ru-RU" dirty="0"/>
              <a:t> — планируются на одном ядре и переключаются операционной системой (мультизадачность с разделением времени).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11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механизму </a:t>
            </a:r>
            <a:r>
              <a:rPr lang="ru-RU" dirty="0" smtClean="0"/>
              <a:t>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Детерминированные </a:t>
            </a:r>
            <a:r>
              <a:rPr lang="ru-RU" b="1" dirty="0"/>
              <a:t>потоки</a:t>
            </a:r>
            <a:r>
              <a:rPr lang="ru-RU" dirty="0"/>
              <a:t> — выполняются строго в заданном порядке.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Недетерминированные потоки</a:t>
            </a:r>
            <a:r>
              <a:rPr lang="ru-RU" dirty="0"/>
              <a:t> — выполняются в произвольном порядке, зависящем от планировщика ОС.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64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механизмы реализации потоков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POSIX Threads (</a:t>
            </a:r>
            <a:r>
              <a:rPr lang="en-US" dirty="0" err="1"/>
              <a:t>Pthreads</a:t>
            </a:r>
            <a:r>
              <a:rPr lang="en-US" dirty="0"/>
              <a:t>) — </a:t>
            </a:r>
            <a:r>
              <a:rPr lang="ru-RU" dirty="0"/>
              <a:t>стандартная библиотека для работы с потоками в </a:t>
            </a:r>
            <a:r>
              <a:rPr lang="en-US" dirty="0"/>
              <a:t>Unix-</a:t>
            </a:r>
            <a:r>
              <a:rPr lang="ru-RU" dirty="0"/>
              <a:t>системах</a:t>
            </a:r>
            <a:r>
              <a:rPr lang="ru-RU" dirty="0" smtClean="0"/>
              <a:t>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Windows </a:t>
            </a:r>
            <a:r>
              <a:rPr lang="en-US" dirty="0"/>
              <a:t>Threads — </a:t>
            </a:r>
            <a:r>
              <a:rPr lang="ru-RU" dirty="0"/>
              <a:t>реализация потоков в ОС </a:t>
            </a:r>
            <a:r>
              <a:rPr lang="en-US" dirty="0"/>
              <a:t>Windows </a:t>
            </a:r>
            <a:r>
              <a:rPr lang="ru-RU" dirty="0"/>
              <a:t>через </a:t>
            </a:r>
            <a:r>
              <a:rPr lang="en-US" dirty="0" err="1"/>
              <a:t>WinAPI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Java </a:t>
            </a:r>
            <a:r>
              <a:rPr lang="en-US" dirty="0"/>
              <a:t>Threads — </a:t>
            </a:r>
            <a:r>
              <a:rPr lang="ru-RU" dirty="0" err="1"/>
              <a:t>многопоточность</a:t>
            </a:r>
            <a:r>
              <a:rPr lang="ru-RU" dirty="0"/>
              <a:t> на основе </a:t>
            </a:r>
            <a:r>
              <a:rPr lang="en-US" dirty="0"/>
              <a:t>Thread </a:t>
            </a:r>
            <a:r>
              <a:rPr lang="ru-RU" dirty="0"/>
              <a:t>и </a:t>
            </a:r>
            <a:r>
              <a:rPr lang="en-US" dirty="0"/>
              <a:t>Runnable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Python </a:t>
            </a:r>
            <a:r>
              <a:rPr lang="en-US" dirty="0"/>
              <a:t>Threads (threading, multiprocessing) — </a:t>
            </a:r>
            <a:r>
              <a:rPr lang="ru-RU" dirty="0"/>
              <a:t>потоковый и многопроцессорный модули.</a:t>
            </a:r>
          </a:p>
        </p:txBody>
      </p:sp>
    </p:spTree>
    <p:extLst>
      <p:ext uri="{BB962C8B-B14F-4D97-AF65-F5344CB8AC3E}">
        <p14:creationId xmlns:p14="http://schemas.microsoft.com/office/powerpoint/2010/main" val="3395642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Синхронизация потоков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Когда несколько потоков работают с одними и теми же данными, возможны конфликты. Для </a:t>
            </a:r>
            <a:r>
              <a:rPr lang="ru-RU" dirty="0" err="1"/>
              <a:t>избежания</a:t>
            </a:r>
            <a:r>
              <a:rPr lang="ru-RU" dirty="0"/>
              <a:t> этого применяются: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/>
              <a:t>Мьютексы</a:t>
            </a:r>
            <a:r>
              <a:rPr lang="ru-RU" b="1" dirty="0"/>
              <a:t> (</a:t>
            </a:r>
            <a:r>
              <a:rPr lang="ru-RU" b="1" dirty="0" err="1"/>
              <a:t>Mutex</a:t>
            </a:r>
            <a:r>
              <a:rPr lang="ru-RU" b="1" dirty="0"/>
              <a:t>)</a:t>
            </a:r>
            <a:r>
              <a:rPr lang="ru-RU" dirty="0"/>
              <a:t> — блокировки, позволяющие потоку эксклюзивный доступ к ресурсу.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Семафоры (</a:t>
            </a:r>
            <a:r>
              <a:rPr lang="ru-RU" b="1" dirty="0" err="1"/>
              <a:t>Semaphore</a:t>
            </a:r>
            <a:r>
              <a:rPr lang="ru-RU" b="1" dirty="0"/>
              <a:t>)</a:t>
            </a:r>
            <a:r>
              <a:rPr lang="ru-RU" dirty="0"/>
              <a:t> — позволяют ограниченное количество потоков работать с ресурсом.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Мониторы (</a:t>
            </a:r>
            <a:r>
              <a:rPr lang="ru-RU" b="1" dirty="0" err="1"/>
              <a:t>Monitor</a:t>
            </a:r>
            <a:r>
              <a:rPr lang="ru-RU" b="1" dirty="0"/>
              <a:t>)</a:t>
            </a:r>
            <a:r>
              <a:rPr lang="ru-RU" dirty="0"/>
              <a:t> — высокоуровневый механизм синхронизации, встроенный в </a:t>
            </a:r>
            <a:r>
              <a:rPr lang="ru-RU" dirty="0" err="1"/>
              <a:t>Java</a:t>
            </a:r>
            <a:r>
              <a:rPr lang="ru-RU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События (</a:t>
            </a:r>
            <a:r>
              <a:rPr lang="ru-RU" b="1" dirty="0" err="1"/>
              <a:t>Event</a:t>
            </a:r>
            <a:r>
              <a:rPr lang="ru-RU" b="1" dirty="0"/>
              <a:t>)</a:t>
            </a:r>
            <a:r>
              <a:rPr lang="ru-RU" dirty="0"/>
              <a:t> — способ организации сигналов между потоками.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244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Управление жизненным циклом потока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Стадии жизненного цикла потока</a:t>
            </a:r>
            <a:r>
              <a:rPr lang="ru-RU" dirty="0" smtClean="0"/>
              <a:t>: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Создание </a:t>
            </a:r>
            <a:r>
              <a:rPr lang="ru-RU" dirty="0"/>
              <a:t>(</a:t>
            </a:r>
            <a:r>
              <a:rPr lang="ru-RU" dirty="0" err="1"/>
              <a:t>new</a:t>
            </a:r>
            <a:r>
              <a:rPr lang="ru-RU" dirty="0"/>
              <a:t>) — поток объявлен, но не запущен</a:t>
            </a:r>
            <a:r>
              <a:rPr lang="ru-RU" dirty="0" smtClean="0"/>
              <a:t>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Запуск </a:t>
            </a:r>
            <a:r>
              <a:rPr lang="ru-RU" dirty="0"/>
              <a:t>(</a:t>
            </a:r>
            <a:r>
              <a:rPr lang="ru-RU" dirty="0" err="1"/>
              <a:t>runnable</a:t>
            </a:r>
            <a:r>
              <a:rPr lang="ru-RU" dirty="0"/>
              <a:t>) — поток ожидает процессорного времени</a:t>
            </a:r>
            <a:r>
              <a:rPr lang="ru-RU" dirty="0" smtClean="0"/>
              <a:t>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Выполнение </a:t>
            </a:r>
            <a:r>
              <a:rPr lang="ru-RU" dirty="0"/>
              <a:t>(</a:t>
            </a:r>
            <a:r>
              <a:rPr lang="ru-RU" dirty="0" err="1"/>
              <a:t>running</a:t>
            </a:r>
            <a:r>
              <a:rPr lang="ru-RU" dirty="0"/>
              <a:t>) — поток выполняется</a:t>
            </a:r>
            <a:r>
              <a:rPr lang="ru-RU" dirty="0" smtClean="0"/>
              <a:t>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Ожидание </a:t>
            </a:r>
            <a:r>
              <a:rPr lang="ru-RU" dirty="0"/>
              <a:t>(</a:t>
            </a:r>
            <a:r>
              <a:rPr lang="ru-RU" dirty="0" err="1"/>
              <a:t>waiting</a:t>
            </a:r>
            <a:r>
              <a:rPr lang="ru-RU" dirty="0"/>
              <a:t>) — поток ждёт события (например, освобождения ресурса</a:t>
            </a:r>
            <a:r>
              <a:rPr lang="ru-RU" dirty="0" smtClean="0"/>
              <a:t>).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Завершение </a:t>
            </a:r>
            <a:r>
              <a:rPr lang="ru-RU" dirty="0"/>
              <a:t>(</a:t>
            </a:r>
            <a:r>
              <a:rPr lang="ru-RU" dirty="0" err="1"/>
              <a:t>terminated</a:t>
            </a:r>
            <a:r>
              <a:rPr lang="ru-RU" dirty="0"/>
              <a:t>) — поток завершил выполнение.</a:t>
            </a:r>
          </a:p>
        </p:txBody>
      </p:sp>
    </p:spTree>
    <p:extLst>
      <p:ext uri="{BB962C8B-B14F-4D97-AF65-F5344CB8AC3E}">
        <p14:creationId xmlns:p14="http://schemas.microsoft.com/office/powerpoint/2010/main" val="209408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Потоки играют ключевую роль в современных ОС, обеспечивая многозадачность и эффективное использование ресурсов.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Они </a:t>
            </a:r>
            <a:r>
              <a:rPr lang="ru-RU" dirty="0"/>
              <a:t>позволяют ускорять вычисления, улучшать отзывчивость приложений и оптимизировать взаимодействие с оборудованием.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Однако </a:t>
            </a:r>
            <a:r>
              <a:rPr lang="ru-RU" dirty="0"/>
              <a:t>работа с потоками требует осторожности в плане синхронизации и управления доступом к общим ресурсам.</a:t>
            </a:r>
          </a:p>
        </p:txBody>
      </p:sp>
    </p:spTree>
    <p:extLst>
      <p:ext uri="{BB962C8B-B14F-4D97-AF65-F5344CB8AC3E}">
        <p14:creationId xmlns:p14="http://schemas.microsoft.com/office/powerpoint/2010/main" val="2609680592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</TotalTime>
  <Words>690</Words>
  <Application>Microsoft Office PowerPoint</Application>
  <PresentationFormat>Широкоэкранный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Берлин</vt:lpstr>
      <vt:lpstr>ОП 01. Операционные системы и среды</vt:lpstr>
      <vt:lpstr>Введение</vt:lpstr>
      <vt:lpstr>Введение</vt:lpstr>
      <vt:lpstr>Основные причины использования потоков</vt:lpstr>
      <vt:lpstr>Области применения потоков</vt:lpstr>
      <vt:lpstr>Классификация потоков:По месту реализации</vt:lpstr>
      <vt:lpstr>Классификация потоков:По месту реализации</vt:lpstr>
      <vt:lpstr>Классификация потоков:По месту реализации</vt:lpstr>
      <vt:lpstr>По числу потоков в процессе</vt:lpstr>
      <vt:lpstr>По способу выполнения</vt:lpstr>
      <vt:lpstr>По механизму управления</vt:lpstr>
      <vt:lpstr>Основные механизмы реализации потоков</vt:lpstr>
      <vt:lpstr>Синхронизация потоков</vt:lpstr>
      <vt:lpstr>Управление жизненным циклом потока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 01. Операционные системы и среды</dc:title>
  <dc:creator>Студенты Арестова И.С.</dc:creator>
  <cp:lastModifiedBy>Студенты Арестова И.С.</cp:lastModifiedBy>
  <cp:revision>1</cp:revision>
  <dcterms:created xsi:type="dcterms:W3CDTF">2025-01-30T14:29:57Z</dcterms:created>
  <dcterms:modified xsi:type="dcterms:W3CDTF">2025-01-30T14:35:31Z</dcterms:modified>
</cp:coreProperties>
</file>