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9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2/14/2025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ОП.01 Операционные системы и среды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Разработка, реализация и сегментация страничной реализации памяти</a:t>
            </a:r>
          </a:p>
        </p:txBody>
      </p:sp>
    </p:spTree>
    <p:extLst>
      <p:ext uri="{BB962C8B-B14F-4D97-AF65-F5344CB8AC3E}">
        <p14:creationId xmlns:p14="http://schemas.microsoft.com/office/powerpoint/2010/main" val="2514078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Введение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Современные операционные системы используют различные стратегии управления памятью для эффективного распределения ресурсов между процессами.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Две </a:t>
            </a:r>
            <a:r>
              <a:rPr lang="ru-RU" dirty="0"/>
              <a:t>ключевые методики – страничная организация памяти и сегментная организация памяти.</a:t>
            </a:r>
          </a:p>
        </p:txBody>
      </p:sp>
    </p:spTree>
    <p:extLst>
      <p:ext uri="{BB962C8B-B14F-4D97-AF65-F5344CB8AC3E}">
        <p14:creationId xmlns:p14="http://schemas.microsoft.com/office/powerpoint/2010/main" val="1453267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Основы </a:t>
            </a:r>
            <a:r>
              <a:rPr lang="ru-RU" dirty="0"/>
              <a:t>управления памятью в ОС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/>
              <a:t>Операционная система управляет оперативной памятью (RAM), выделяя её процессам и обеспечивая защиту данных. Основные задачи управления памятью: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b="1" dirty="0"/>
              <a:t>Динамическое распределение памяти</a:t>
            </a:r>
            <a:r>
              <a:rPr lang="ru-RU" dirty="0"/>
              <a:t> между процессами.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b="1" dirty="0"/>
              <a:t>Защита памяти</a:t>
            </a:r>
            <a:r>
              <a:rPr lang="ru-RU" dirty="0"/>
              <a:t> (предотвращение доступа к чужим данным).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b="1" dirty="0"/>
              <a:t>Эффективное использование ресурсов</a:t>
            </a:r>
            <a:r>
              <a:rPr lang="ru-RU" dirty="0"/>
              <a:t> (минимизация фрагментации).</a:t>
            </a:r>
          </a:p>
          <a:p>
            <a:pPr marL="0" indent="0">
              <a:buNone/>
            </a:pPr>
            <a:r>
              <a:rPr lang="ru-RU" dirty="0"/>
              <a:t>Два подхода:</a:t>
            </a:r>
          </a:p>
          <a:p>
            <a:pPr lvl="1">
              <a:buFont typeface="+mj-lt"/>
              <a:buAutoNum type="arabicPeriod"/>
            </a:pPr>
            <a:r>
              <a:rPr lang="ru-RU" b="1" dirty="0"/>
              <a:t>Континуальное (непрерывное) распределение памяти</a:t>
            </a:r>
            <a:r>
              <a:rPr lang="ru-RU" dirty="0"/>
              <a:t> – процесс получает последовательный блок памяти.</a:t>
            </a:r>
          </a:p>
          <a:p>
            <a:pPr lvl="1">
              <a:buFont typeface="+mj-lt"/>
              <a:buAutoNum type="arabicPeriod"/>
            </a:pPr>
            <a:r>
              <a:rPr lang="ru-RU" b="1" dirty="0"/>
              <a:t>Разделение на блоки (пагинация и сегментация)</a:t>
            </a:r>
            <a:r>
              <a:rPr lang="ru-RU" dirty="0"/>
              <a:t> – память делится на небольшие части, выделяемые процессам.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9616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Страничная организация памяти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b="1" dirty="0"/>
              <a:t>Страничная организация (</a:t>
            </a:r>
            <a:r>
              <a:rPr lang="ru-RU" b="1" dirty="0" err="1"/>
              <a:t>Paging</a:t>
            </a:r>
            <a:r>
              <a:rPr lang="ru-RU" b="1" dirty="0"/>
              <a:t>)</a:t>
            </a:r>
            <a:r>
              <a:rPr lang="ru-RU" dirty="0"/>
              <a:t> – это метод управления памятью, при котором логическое адресное пространство процесса разбивается на блоки одинакового размера (</a:t>
            </a:r>
            <a:r>
              <a:rPr lang="ru-RU" b="1" dirty="0"/>
              <a:t>страницы</a:t>
            </a:r>
            <a:r>
              <a:rPr lang="ru-RU" dirty="0"/>
              <a:t>), а физическая память – на </a:t>
            </a:r>
            <a:r>
              <a:rPr lang="ru-RU" b="1" dirty="0"/>
              <a:t>кадры (</a:t>
            </a:r>
            <a:r>
              <a:rPr lang="ru-RU" b="1" dirty="0" err="1"/>
              <a:t>frames</a:t>
            </a:r>
            <a:r>
              <a:rPr lang="ru-RU" b="1" dirty="0"/>
              <a:t>)</a:t>
            </a:r>
            <a:r>
              <a:rPr lang="ru-RU" dirty="0"/>
              <a:t> аналогичного размера.</a:t>
            </a:r>
          </a:p>
          <a:p>
            <a:pPr marL="0" indent="0">
              <a:buNone/>
            </a:pPr>
            <a:r>
              <a:rPr lang="ru-RU" b="1" dirty="0" smtClean="0"/>
              <a:t>Основные </a:t>
            </a:r>
            <a:r>
              <a:rPr lang="ru-RU" b="1" dirty="0"/>
              <a:t>компоненты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b="1" dirty="0"/>
              <a:t>Страница (</a:t>
            </a:r>
            <a:r>
              <a:rPr lang="ru-RU" b="1" dirty="0" err="1"/>
              <a:t>Page</a:t>
            </a:r>
            <a:r>
              <a:rPr lang="ru-RU" b="1" dirty="0"/>
              <a:t>)</a:t>
            </a:r>
            <a:r>
              <a:rPr lang="ru-RU" dirty="0"/>
              <a:t> – логическая часть памяти процесса (размер: 4КБ, 8КБ, 16КБ и др.).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b="1" dirty="0"/>
              <a:t>Кадр (</a:t>
            </a:r>
            <a:r>
              <a:rPr lang="ru-RU" b="1" dirty="0" err="1"/>
              <a:t>Frame</a:t>
            </a:r>
            <a:r>
              <a:rPr lang="ru-RU" b="1" dirty="0"/>
              <a:t>)</a:t>
            </a:r>
            <a:r>
              <a:rPr lang="ru-RU" dirty="0"/>
              <a:t> – физическая ячейка оперативной памяти, в которую загружается страница.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b="1" dirty="0"/>
              <a:t>Таблица страниц (</a:t>
            </a:r>
            <a:r>
              <a:rPr lang="ru-RU" b="1" dirty="0" err="1"/>
              <a:t>Page</a:t>
            </a:r>
            <a:r>
              <a:rPr lang="ru-RU" b="1" dirty="0"/>
              <a:t> </a:t>
            </a:r>
            <a:r>
              <a:rPr lang="ru-RU" b="1" dirty="0" err="1"/>
              <a:t>Table</a:t>
            </a:r>
            <a:r>
              <a:rPr lang="ru-RU" b="1" dirty="0"/>
              <a:t>)</a:t>
            </a:r>
            <a:r>
              <a:rPr lang="ru-RU" dirty="0"/>
              <a:t> – структура, которая сопоставляет страницы процесса с кадрами памяти.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3787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Страничная организация памяти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b="1" dirty="0" smtClean="0"/>
              <a:t>Преимущества </a:t>
            </a:r>
            <a:r>
              <a:rPr lang="ru-RU" b="1" dirty="0"/>
              <a:t>страничной памяти</a:t>
            </a:r>
          </a:p>
          <a:p>
            <a:pPr marL="914400" lvl="1" indent="-457200" algn="just">
              <a:buFont typeface="+mj-lt"/>
              <a:buAutoNum type="arabicPeriod"/>
            </a:pPr>
            <a:r>
              <a:rPr lang="ru-RU" dirty="0" smtClean="0"/>
              <a:t>Исключение </a:t>
            </a:r>
            <a:r>
              <a:rPr lang="ru-RU" dirty="0"/>
              <a:t>внешней фрагментации (неиспользуемых областей между процессами</a:t>
            </a:r>
            <a:r>
              <a:rPr lang="ru-RU" dirty="0" smtClean="0"/>
              <a:t>).</a:t>
            </a:r>
          </a:p>
          <a:p>
            <a:pPr marL="914400" lvl="1" indent="-457200" algn="just">
              <a:buFont typeface="+mj-lt"/>
              <a:buAutoNum type="arabicPeriod"/>
            </a:pPr>
            <a:r>
              <a:rPr lang="ru-RU" dirty="0" smtClean="0"/>
              <a:t>Упрощённое </a:t>
            </a:r>
            <a:r>
              <a:rPr lang="ru-RU" dirty="0"/>
              <a:t>управление памятью (нет необходимости выделять процессу сплошной блок</a:t>
            </a:r>
            <a:r>
              <a:rPr lang="ru-RU" dirty="0" smtClean="0"/>
              <a:t>).</a:t>
            </a:r>
          </a:p>
          <a:p>
            <a:pPr marL="914400" lvl="1" indent="-457200" algn="just">
              <a:buFont typeface="+mj-lt"/>
              <a:buAutoNum type="arabicPeriod"/>
            </a:pPr>
            <a:r>
              <a:rPr lang="ru-RU" dirty="0" smtClean="0"/>
              <a:t>Поддержка </a:t>
            </a:r>
            <a:r>
              <a:rPr lang="ru-RU" b="1" dirty="0"/>
              <a:t>виртуальной памяти</a:t>
            </a:r>
            <a:r>
              <a:rPr lang="ru-RU" dirty="0"/>
              <a:t> (страницы могут загружаться в ОЗУ по мере необходимости).</a:t>
            </a:r>
          </a:p>
          <a:p>
            <a:pPr marL="0" indent="0" algn="just">
              <a:buNone/>
            </a:pPr>
            <a:r>
              <a:rPr lang="ru-RU" b="1" dirty="0" smtClean="0"/>
              <a:t>Недостатки</a:t>
            </a:r>
            <a:endParaRPr lang="ru-RU" b="1" dirty="0"/>
          </a:p>
          <a:p>
            <a:pPr marL="914400" lvl="1" indent="-457200" algn="just">
              <a:buFont typeface="+mj-lt"/>
              <a:buAutoNum type="arabicPeriod"/>
            </a:pPr>
            <a:r>
              <a:rPr lang="ru-RU" dirty="0" smtClean="0"/>
              <a:t>Возможность </a:t>
            </a:r>
            <a:r>
              <a:rPr lang="ru-RU" b="1" dirty="0"/>
              <a:t>внутренней фрагментации</a:t>
            </a:r>
            <a:r>
              <a:rPr lang="ru-RU" dirty="0"/>
              <a:t> (неполное заполнение последней страницы</a:t>
            </a:r>
            <a:r>
              <a:rPr lang="ru-RU" dirty="0" smtClean="0"/>
              <a:t>).</a:t>
            </a:r>
          </a:p>
          <a:p>
            <a:pPr marL="914400" lvl="1" indent="-457200" algn="just">
              <a:buFont typeface="+mj-lt"/>
              <a:buAutoNum type="arabicPeriod"/>
            </a:pPr>
            <a:r>
              <a:rPr lang="ru-RU" dirty="0" smtClean="0"/>
              <a:t>Накладные </a:t>
            </a:r>
            <a:r>
              <a:rPr lang="ru-RU" dirty="0"/>
              <a:t>расходы на </a:t>
            </a:r>
            <a:r>
              <a:rPr lang="ru-RU" b="1" dirty="0"/>
              <a:t>ведение таблиц страниц</a:t>
            </a:r>
            <a:r>
              <a:rPr lang="ru-RU" dirty="0"/>
              <a:t>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1015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Реализация страничной памяти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Таблица </a:t>
            </a:r>
            <a:r>
              <a:rPr lang="ru-RU" dirty="0"/>
              <a:t>страниц сопоставляет виртуальные страницы процесса с физическими кадрами.</a:t>
            </a:r>
          </a:p>
          <a:p>
            <a:pPr marL="0" indent="0">
              <a:buNone/>
            </a:pPr>
            <a:r>
              <a:rPr lang="ru-RU" b="1" dirty="0"/>
              <a:t>Алгоритм перевода логического адреса в физический:</a:t>
            </a:r>
          </a:p>
          <a:p>
            <a:pPr lvl="1">
              <a:buFont typeface="+mj-lt"/>
              <a:buAutoNum type="arabicPeriod"/>
            </a:pPr>
            <a:r>
              <a:rPr lang="ru-RU" dirty="0"/>
              <a:t>Процесс формирует </a:t>
            </a:r>
            <a:r>
              <a:rPr lang="ru-RU" b="1" dirty="0"/>
              <a:t>виртуальный адрес</a:t>
            </a:r>
            <a:r>
              <a:rPr lang="ru-RU" dirty="0"/>
              <a:t> (состоит из номера страницы и смещения).</a:t>
            </a:r>
          </a:p>
          <a:p>
            <a:pPr lvl="1">
              <a:buFont typeface="+mj-lt"/>
              <a:buAutoNum type="arabicPeriod"/>
            </a:pPr>
            <a:r>
              <a:rPr lang="ru-RU" dirty="0"/>
              <a:t>Система ищет номер страницы в </a:t>
            </a:r>
            <a:r>
              <a:rPr lang="ru-RU" b="1" dirty="0"/>
              <a:t>таблице страниц</a:t>
            </a:r>
            <a:r>
              <a:rPr lang="ru-RU" dirty="0"/>
              <a:t>.</a:t>
            </a:r>
          </a:p>
          <a:p>
            <a:pPr lvl="1">
              <a:buFont typeface="+mj-lt"/>
              <a:buAutoNum type="arabicPeriod"/>
            </a:pPr>
            <a:r>
              <a:rPr lang="ru-RU" dirty="0"/>
              <a:t>Таблица страниц указывает </a:t>
            </a:r>
            <a:r>
              <a:rPr lang="ru-RU" b="1" dirty="0"/>
              <a:t>номер кадра</a:t>
            </a:r>
            <a:r>
              <a:rPr lang="ru-RU" dirty="0"/>
              <a:t> в физической памяти.</a:t>
            </a:r>
          </a:p>
          <a:p>
            <a:pPr lvl="1">
              <a:buFont typeface="+mj-lt"/>
              <a:buAutoNum type="arabicPeriod"/>
            </a:pPr>
            <a:r>
              <a:rPr lang="ru-RU" dirty="0"/>
              <a:t>К физическому адресу добавляется </a:t>
            </a:r>
            <a:r>
              <a:rPr lang="ru-RU" b="1" dirty="0"/>
              <a:t>смещение</a:t>
            </a:r>
            <a:r>
              <a:rPr lang="ru-RU" dirty="0"/>
              <a:t>, получаемое из виртуального адреса.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2805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Реализация страничной памяти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Пример перевода адреса</a:t>
            </a:r>
            <a:r>
              <a:rPr lang="ru-RU" dirty="0" smtClean="0"/>
              <a:t>: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dirty="0" smtClean="0"/>
              <a:t>Логический </a:t>
            </a:r>
            <a:r>
              <a:rPr lang="ru-RU" dirty="0"/>
              <a:t>адрес: Страница №5, смещение </a:t>
            </a:r>
            <a:r>
              <a:rPr lang="ru-RU" dirty="0" smtClean="0"/>
              <a:t>200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dirty="0" smtClean="0"/>
              <a:t>Таблица </a:t>
            </a:r>
            <a:r>
              <a:rPr lang="ru-RU" dirty="0"/>
              <a:t>страниц: Страница 5 → Кадр </a:t>
            </a:r>
            <a:r>
              <a:rPr lang="ru-RU" dirty="0" smtClean="0"/>
              <a:t>12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dirty="0" smtClean="0"/>
              <a:t>Физический </a:t>
            </a:r>
            <a:r>
              <a:rPr lang="ru-RU" dirty="0"/>
              <a:t>адрес: Кадр 12 + смещение 200 = Адрес </a:t>
            </a:r>
            <a:r>
              <a:rPr lang="ru-RU" dirty="0" smtClean="0"/>
              <a:t>12200</a:t>
            </a:r>
          </a:p>
          <a:p>
            <a:pPr marL="0" indent="0">
              <a:buNone/>
            </a:pPr>
            <a:r>
              <a:rPr lang="ru-RU" dirty="0" smtClean="0"/>
              <a:t>Оптимизация </a:t>
            </a:r>
            <a:r>
              <a:rPr lang="ru-RU" dirty="0"/>
              <a:t>с использованием TLB (</a:t>
            </a:r>
            <a:r>
              <a:rPr lang="ru-RU" dirty="0" err="1"/>
              <a:t>Translation</a:t>
            </a:r>
            <a:r>
              <a:rPr lang="ru-RU" dirty="0"/>
              <a:t> </a:t>
            </a:r>
            <a:r>
              <a:rPr lang="ru-RU" dirty="0" err="1"/>
              <a:t>Lookaside</a:t>
            </a:r>
            <a:r>
              <a:rPr lang="ru-RU" dirty="0"/>
              <a:t> </a:t>
            </a:r>
            <a:r>
              <a:rPr lang="ru-RU" dirty="0" err="1"/>
              <a:t>Buffer</a:t>
            </a:r>
            <a:r>
              <a:rPr lang="ru-RU" dirty="0"/>
              <a:t>)TLB – это кэш, хранящий часто используемые сопоставления страниц и кадров, что ускоряет обращение к памяти.</a:t>
            </a:r>
          </a:p>
        </p:txBody>
      </p:sp>
    </p:spTree>
    <p:extLst>
      <p:ext uri="{BB962C8B-B14F-4D97-AF65-F5344CB8AC3E}">
        <p14:creationId xmlns:p14="http://schemas.microsoft.com/office/powerpoint/2010/main" val="4074654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Сегментная организация памяти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/>
              <a:t>Сегментная память</a:t>
            </a:r>
            <a:r>
              <a:rPr lang="ru-RU" dirty="0"/>
              <a:t> разделяет логическое адресное пространство программы на логически связанные </a:t>
            </a:r>
            <a:r>
              <a:rPr lang="ru-RU" b="1" dirty="0"/>
              <a:t>сегменты</a:t>
            </a:r>
            <a:r>
              <a:rPr lang="ru-RU" dirty="0"/>
              <a:t>: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dirty="0"/>
              <a:t>Код (только для чтения)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dirty="0"/>
              <a:t>Данные (изменяемые переменные)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dirty="0"/>
              <a:t>Стек (локальные переменные)</a:t>
            </a:r>
          </a:p>
          <a:p>
            <a:pPr marL="0" indent="0">
              <a:buNone/>
            </a:pPr>
            <a:r>
              <a:rPr lang="ru-RU" dirty="0"/>
              <a:t>Каждый сегмент имеет свой </a:t>
            </a:r>
            <a:r>
              <a:rPr lang="ru-RU" b="1" dirty="0"/>
              <a:t>номер</a:t>
            </a:r>
            <a:r>
              <a:rPr lang="ru-RU" dirty="0"/>
              <a:t> и </a:t>
            </a:r>
            <a:r>
              <a:rPr lang="ru-RU" b="1" dirty="0"/>
              <a:t>размер</a:t>
            </a:r>
            <a:r>
              <a:rPr lang="ru-RU" dirty="0"/>
              <a:t>, а обращение к памяти идёт через таблицу сегментов.</a:t>
            </a:r>
          </a:p>
          <a:p>
            <a:pPr marL="0" indent="0">
              <a:buNone/>
            </a:pPr>
            <a:r>
              <a:rPr lang="ru-RU" b="1" dirty="0"/>
              <a:t>П</a:t>
            </a:r>
            <a:r>
              <a:rPr lang="ru-RU" b="1" dirty="0" smtClean="0"/>
              <a:t>реимущества </a:t>
            </a:r>
            <a:r>
              <a:rPr lang="ru-RU" b="1" dirty="0"/>
              <a:t>сегментной памяти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dirty="0" smtClean="0"/>
              <a:t>Упрощает </a:t>
            </a:r>
            <a:r>
              <a:rPr lang="ru-RU" dirty="0"/>
              <a:t>организацию кода и данных (разделение логических блоков</a:t>
            </a:r>
            <a:r>
              <a:rPr lang="ru-RU" dirty="0" smtClean="0"/>
              <a:t>).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dirty="0" smtClean="0"/>
              <a:t>Эффективна </a:t>
            </a:r>
            <a:r>
              <a:rPr lang="ru-RU" dirty="0"/>
              <a:t>для модульных программ.</a:t>
            </a:r>
          </a:p>
          <a:p>
            <a:pPr marL="0" indent="0">
              <a:buNone/>
            </a:pPr>
            <a:r>
              <a:rPr lang="ru-RU" b="1" dirty="0" smtClean="0"/>
              <a:t>Недостатки</a:t>
            </a:r>
            <a:endParaRPr lang="ru-RU" b="1" dirty="0"/>
          </a:p>
          <a:p>
            <a:pPr marL="914400" lvl="1" indent="-457200">
              <a:buFont typeface="+mj-lt"/>
              <a:buAutoNum type="arabicPeriod"/>
            </a:pPr>
            <a:r>
              <a:rPr lang="ru-RU" dirty="0" smtClean="0"/>
              <a:t>Приводит </a:t>
            </a:r>
            <a:r>
              <a:rPr lang="ru-RU" dirty="0"/>
              <a:t>к </a:t>
            </a:r>
            <a:r>
              <a:rPr lang="ru-RU" b="1" dirty="0"/>
              <a:t>внешней фрагментации</a:t>
            </a:r>
            <a:r>
              <a:rPr lang="ru-RU" dirty="0"/>
              <a:t> (разрывы между сегментами</a:t>
            </a:r>
            <a:r>
              <a:rPr lang="ru-RU" dirty="0" smtClean="0"/>
              <a:t>).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dirty="0" smtClean="0"/>
              <a:t>Требует </a:t>
            </a:r>
            <a:r>
              <a:rPr lang="ru-RU" b="1" dirty="0"/>
              <a:t>сложного управления памятью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5046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Комбинированная сегментно-страничная организация памяти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Современные ОС используют </a:t>
            </a:r>
            <a:r>
              <a:rPr lang="ru-RU" b="1" dirty="0"/>
              <a:t>сегментно-страничную память</a:t>
            </a:r>
            <a:r>
              <a:rPr lang="ru-RU" dirty="0"/>
              <a:t>, объединяя преимущества обоих методов: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dirty="0"/>
              <a:t>Логическое адресное пространство делится на </a:t>
            </a:r>
            <a:r>
              <a:rPr lang="ru-RU" b="1" dirty="0"/>
              <a:t>сегменты</a:t>
            </a:r>
            <a:r>
              <a:rPr lang="ru-RU" dirty="0"/>
              <a:t>.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dirty="0"/>
              <a:t>Каждый сегмент разделяется на </a:t>
            </a:r>
            <a:r>
              <a:rPr lang="ru-RU" b="1" dirty="0"/>
              <a:t>страницы</a:t>
            </a:r>
            <a:r>
              <a:rPr lang="ru-RU" dirty="0"/>
              <a:t> фиксированного размера.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dirty="0"/>
              <a:t>Виртуальный адрес состоит из </a:t>
            </a:r>
            <a:r>
              <a:rPr lang="ru-RU" b="1" dirty="0"/>
              <a:t>номера сегмента, номера страницы и смещения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b="1" dirty="0" smtClean="0"/>
              <a:t>Достоинства</a:t>
            </a:r>
            <a:endParaRPr lang="ru-RU" b="1" dirty="0"/>
          </a:p>
          <a:p>
            <a:pPr marL="914400" lvl="1" indent="-457200">
              <a:buFont typeface="+mj-lt"/>
              <a:buAutoNum type="arabicPeriod"/>
            </a:pPr>
            <a:r>
              <a:rPr lang="ru-RU" dirty="0" smtClean="0"/>
              <a:t>Устраняет </a:t>
            </a:r>
            <a:r>
              <a:rPr lang="ru-RU" dirty="0"/>
              <a:t>недостатки сегментной модели (внешнюю фрагментацию</a:t>
            </a:r>
            <a:r>
              <a:rPr lang="ru-RU" dirty="0" smtClean="0"/>
              <a:t>).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dirty="0" smtClean="0"/>
              <a:t>Позволяет </a:t>
            </a:r>
            <a:r>
              <a:rPr lang="ru-RU" dirty="0"/>
              <a:t>гибко управлять памятью, защищать код и данные.</a:t>
            </a:r>
          </a:p>
          <a:p>
            <a:pPr marL="0" indent="0">
              <a:buNone/>
            </a:pPr>
            <a:r>
              <a:rPr lang="ru-RU" b="1" dirty="0" smtClean="0"/>
              <a:t>Недостатки</a:t>
            </a:r>
            <a:endParaRPr lang="ru-RU" b="1" dirty="0"/>
          </a:p>
          <a:p>
            <a:pPr marL="914400" lvl="1" indent="-457200">
              <a:buFont typeface="+mj-lt"/>
              <a:buAutoNum type="arabicPeriod"/>
            </a:pPr>
            <a:r>
              <a:rPr lang="ru-RU" dirty="0" smtClean="0"/>
              <a:t>Требует </a:t>
            </a:r>
            <a:r>
              <a:rPr lang="ru-RU" dirty="0"/>
              <a:t>ведения </a:t>
            </a:r>
            <a:r>
              <a:rPr lang="ru-RU" b="1" dirty="0"/>
              <a:t>двух таблиц</a:t>
            </a:r>
            <a:r>
              <a:rPr lang="ru-RU" dirty="0"/>
              <a:t> (сегментов и страниц</a:t>
            </a:r>
            <a:r>
              <a:rPr lang="ru-RU" dirty="0" smtClean="0"/>
              <a:t>).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dirty="0" smtClean="0"/>
              <a:t>Увеличивает </a:t>
            </a:r>
            <a:r>
              <a:rPr lang="ru-RU" dirty="0"/>
              <a:t>накладные расходы на адресацию памяти.</a:t>
            </a:r>
          </a:p>
        </p:txBody>
      </p:sp>
    </p:spTree>
    <p:extLst>
      <p:ext uri="{BB962C8B-B14F-4D97-AF65-F5344CB8AC3E}">
        <p14:creationId xmlns:p14="http://schemas.microsoft.com/office/powerpoint/2010/main" val="21019025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Заключение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ru-RU" dirty="0"/>
              <a:t>Страничная память – основа современных ОС (</a:t>
            </a:r>
            <a:r>
              <a:rPr lang="ru-RU" dirty="0" err="1"/>
              <a:t>Windows</a:t>
            </a:r>
            <a:r>
              <a:rPr lang="ru-RU" dirty="0"/>
              <a:t>, </a:t>
            </a:r>
            <a:r>
              <a:rPr lang="ru-RU" dirty="0" err="1"/>
              <a:t>Linux</a:t>
            </a:r>
            <a:r>
              <a:rPr lang="ru-RU" dirty="0"/>
              <a:t>, </a:t>
            </a:r>
            <a:r>
              <a:rPr lang="ru-RU" dirty="0" err="1"/>
              <a:t>macOS</a:t>
            </a:r>
            <a:r>
              <a:rPr lang="ru-RU" dirty="0"/>
              <a:t>), так как уменьшает фрагментацию и поддерживает виртуальную память</a:t>
            </a:r>
            <a:r>
              <a:rPr lang="ru-RU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Сегментная </a:t>
            </a:r>
            <a:r>
              <a:rPr lang="ru-RU" dirty="0"/>
              <a:t>память удобна для логической структуры, но устарела как самостоятельный метод</a:t>
            </a:r>
            <a:r>
              <a:rPr lang="ru-RU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Комбинированная </a:t>
            </a:r>
            <a:r>
              <a:rPr lang="ru-RU" dirty="0"/>
              <a:t>модель сегментов и страниц используется в процессорах x86, обеспечивая баланс между удобством сегментов и эффективностью страничного управления.</a:t>
            </a:r>
          </a:p>
        </p:txBody>
      </p:sp>
    </p:spTree>
    <p:extLst>
      <p:ext uri="{BB962C8B-B14F-4D97-AF65-F5344CB8AC3E}">
        <p14:creationId xmlns:p14="http://schemas.microsoft.com/office/powerpoint/2010/main" val="181786875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6</TotalTime>
  <Words>609</Words>
  <Application>Microsoft Office PowerPoint</Application>
  <PresentationFormat>Широкоэкранный</PresentationFormat>
  <Paragraphs>67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Arial</vt:lpstr>
      <vt:lpstr>Trebuchet MS</vt:lpstr>
      <vt:lpstr>Берлин</vt:lpstr>
      <vt:lpstr>ОП.01 Операционные системы и среды</vt:lpstr>
      <vt:lpstr>Введение</vt:lpstr>
      <vt:lpstr>Основы управления памятью в ОС</vt:lpstr>
      <vt:lpstr>Страничная организация памяти</vt:lpstr>
      <vt:lpstr>Страничная организация памяти</vt:lpstr>
      <vt:lpstr>Реализация страничной памяти</vt:lpstr>
      <vt:lpstr>Реализация страничной памяти</vt:lpstr>
      <vt:lpstr>Сегментная организация памяти</vt:lpstr>
      <vt:lpstr>Комбинированная сегментно-страничная организация памяти</vt:lpstr>
      <vt:lpstr>Заключение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ОП.01 Операционные системы и среды</dc:title>
  <dc:creator>Студенты Арестова И.С.</dc:creator>
  <cp:lastModifiedBy>Студенты Арестова И.С.</cp:lastModifiedBy>
  <cp:revision>1</cp:revision>
  <dcterms:created xsi:type="dcterms:W3CDTF">2025-02-14T04:51:57Z</dcterms:created>
  <dcterms:modified xsi:type="dcterms:W3CDTF">2025-02-14T04:58:39Z</dcterms:modified>
</cp:coreProperties>
</file>