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ОП.01 Операционные системы и среды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Файловая система и </a:t>
            </a:r>
            <a:r>
              <a:rPr lang="ru-RU" dirty="0" smtClean="0"/>
              <a:t>ввод</a:t>
            </a:r>
            <a:r>
              <a:rPr lang="en-US" dirty="0" smtClean="0"/>
              <a:t> </a:t>
            </a:r>
            <a:r>
              <a:rPr lang="ru-RU" dirty="0" smtClean="0"/>
              <a:t>и вывод </a:t>
            </a:r>
            <a:r>
              <a:rPr lang="ru-RU" dirty="0"/>
              <a:t>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4029506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Файловая система является важнейшим компонентом операционной системы (ОС), обеспечивающим хранение, организацию и доступ к данным.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Ввод </a:t>
            </a:r>
            <a:r>
              <a:rPr lang="ru-RU" dirty="0"/>
              <a:t>и вывод информации в ОС осуществляется через механизмы работы с файлами, устройствами и потоками данных.</a:t>
            </a:r>
          </a:p>
        </p:txBody>
      </p:sp>
    </p:spTree>
    <p:extLst>
      <p:ext uri="{BB962C8B-B14F-4D97-AF65-F5344CB8AC3E}">
        <p14:creationId xmlns:p14="http://schemas.microsoft.com/office/powerpoint/2010/main" val="2467274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Файловая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Файловая </a:t>
            </a:r>
            <a:r>
              <a:rPr lang="ru-RU" dirty="0"/>
              <a:t>система – это способ организации, хранения и управления данными на носителях информации (жесткие диски, SSD, </a:t>
            </a:r>
            <a:r>
              <a:rPr lang="ru-RU" dirty="0" err="1"/>
              <a:t>флеш</a:t>
            </a:r>
            <a:r>
              <a:rPr lang="ru-RU" dirty="0"/>
              <a:t>-накопители и т. д.). Она предоставляет интерфейс для взаимодействия пользователя и программ с файлами.</a:t>
            </a:r>
          </a:p>
          <a:p>
            <a:pPr marL="0" indent="0">
              <a:buNone/>
            </a:pPr>
            <a:r>
              <a:rPr lang="ru-RU" b="1" dirty="0" smtClean="0"/>
              <a:t>Основные </a:t>
            </a:r>
            <a:r>
              <a:rPr lang="ru-RU" b="1" dirty="0"/>
              <a:t>компоненты файловой системы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Файл</a:t>
            </a:r>
            <a:r>
              <a:rPr lang="ru-RU" dirty="0"/>
              <a:t> – именованная область на диске, содержащая данные.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Каталог (директория)</a:t>
            </a:r>
            <a:r>
              <a:rPr lang="ru-RU" dirty="0"/>
              <a:t> – структура, содержащая файлы и подкаталоги.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Файловый дескриптор</a:t>
            </a:r>
            <a:r>
              <a:rPr lang="ru-RU" dirty="0"/>
              <a:t> – уникальный идентификатор открытого файла в системе.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Таблица размещения файлов</a:t>
            </a:r>
            <a:r>
              <a:rPr lang="ru-RU" dirty="0"/>
              <a:t> – структура, содержащая информацию о расположении файлов на носителе.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5787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Файловая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Файловые системы бывают: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Иерархические</a:t>
            </a:r>
            <a:r>
              <a:rPr lang="ru-RU" dirty="0"/>
              <a:t> – организованы в виде дерева каталогов и подкаталогов (например, </a:t>
            </a:r>
            <a:r>
              <a:rPr lang="ru-RU" dirty="0" err="1"/>
              <a:t>Windows</a:t>
            </a:r>
            <a:r>
              <a:rPr lang="ru-RU" dirty="0"/>
              <a:t>, </a:t>
            </a:r>
            <a:r>
              <a:rPr lang="ru-RU" dirty="0" err="1"/>
              <a:t>Linux</a:t>
            </a:r>
            <a:r>
              <a:rPr lang="ru-RU" dirty="0"/>
              <a:t>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Плоские</a:t>
            </a:r>
            <a:r>
              <a:rPr lang="ru-RU" dirty="0"/>
              <a:t> – файлы хранятся без вложенных каталогов (редкий случай).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Объектные</a:t>
            </a:r>
            <a:r>
              <a:rPr lang="ru-RU" dirty="0"/>
              <a:t> – используются в облачных системах, где файлы представлены как объекты с метаданными.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5420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Популярные файловые системы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632569"/>
              </p:ext>
            </p:extLst>
          </p:nvPr>
        </p:nvGraphicFramePr>
        <p:xfrm>
          <a:off x="244764" y="2016451"/>
          <a:ext cx="9680634" cy="2494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57120">
                  <a:extLst>
                    <a:ext uri="{9D8B030D-6E8A-4147-A177-3AD203B41FA5}">
                      <a16:colId xmlns:a16="http://schemas.microsoft.com/office/drawing/2014/main" val="1932960139"/>
                    </a:ext>
                  </a:extLst>
                </a:gridCol>
                <a:gridCol w="2394065">
                  <a:extLst>
                    <a:ext uri="{9D8B030D-6E8A-4147-A177-3AD203B41FA5}">
                      <a16:colId xmlns:a16="http://schemas.microsoft.com/office/drawing/2014/main" val="3025888295"/>
                    </a:ext>
                  </a:extLst>
                </a:gridCol>
                <a:gridCol w="4929449">
                  <a:extLst>
                    <a:ext uri="{9D8B030D-6E8A-4147-A177-3AD203B41FA5}">
                      <a16:colId xmlns:a16="http://schemas.microsoft.com/office/drawing/2014/main" val="3828164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Файловая система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OC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Особенности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239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FAT32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Windows, Linux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Ограничение на размер файла 4 ГБ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9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NTFS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Windows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Поддержка прав доступа, шифрование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ext4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Linux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Журнальная файловая система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55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HFS+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macOS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Используется в старых версиях </a:t>
                      </a:r>
                      <a:r>
                        <a:rPr lang="ru-RU" dirty="0" err="1" smtClean="0"/>
                        <a:t>macOS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02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APFS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macOS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Высокая производительность, поддержка </a:t>
                      </a:r>
                      <a:r>
                        <a:rPr lang="en-US" dirty="0" smtClean="0"/>
                        <a:t>SSD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45162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81396" y="4708887"/>
            <a:ext cx="6284422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Основные операции с файлами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Создание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touch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file.txt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в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Linux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New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File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в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Windows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Открытие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open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file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)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в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Python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Чтение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read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()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Запись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write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()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Закрытие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close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()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Удаление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rm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file.txt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del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file.txt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49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Ввод и вывод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Ввод/вывод в операционных системах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ОС управляет вводом и выводом данных через драйверы устройств и системные вызовы. Все устройства ввода-вывода (клавиатура, монитор, принтер) представляются в ОС как файлы.</a:t>
            </a:r>
          </a:p>
          <a:p>
            <a:pPr marL="0" indent="0">
              <a:buNone/>
            </a:pPr>
            <a:r>
              <a:rPr lang="ru-RU" b="1" dirty="0" smtClean="0"/>
              <a:t>Виды </a:t>
            </a:r>
            <a:r>
              <a:rPr lang="ru-RU" b="1" dirty="0"/>
              <a:t>ввода-вывода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Символьный ввод/вывод</a:t>
            </a:r>
            <a:r>
              <a:rPr lang="ru-RU" dirty="0"/>
              <a:t> – посимвольная передача данных (например, работа с клавиатурой).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Блочный ввод/вывод</a:t>
            </a:r>
            <a:r>
              <a:rPr lang="ru-RU" dirty="0"/>
              <a:t> – передача данных блоками (например, чтение с диска).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Буферизированный ввод/вывод</a:t>
            </a:r>
            <a:r>
              <a:rPr lang="ru-RU" dirty="0"/>
              <a:t> – данные копируются через буфер памяти.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 err="1"/>
              <a:t>Небуферизированный</a:t>
            </a:r>
            <a:r>
              <a:rPr lang="ru-RU" b="1" dirty="0"/>
              <a:t> ввод/вывод</a:t>
            </a:r>
            <a:r>
              <a:rPr lang="ru-RU" dirty="0"/>
              <a:t> – прямая передача данных без промежуточного хранения.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054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Ввод и вывод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049182"/>
            <a:ext cx="5436524" cy="359931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ОС </a:t>
            </a:r>
            <a:r>
              <a:rPr lang="ru-RU" dirty="0" err="1"/>
              <a:t>Unix</a:t>
            </a:r>
            <a:r>
              <a:rPr lang="ru-RU" dirty="0"/>
              <a:t>/</a:t>
            </a:r>
            <a:r>
              <a:rPr lang="ru-RU" dirty="0" err="1"/>
              <a:t>Linux</a:t>
            </a:r>
            <a:r>
              <a:rPr lang="ru-RU" dirty="0" smtClean="0"/>
              <a:t>: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ru-RU" dirty="0" err="1" smtClean="0"/>
              <a:t>open</a:t>
            </a:r>
            <a:r>
              <a:rPr lang="ru-RU" dirty="0"/>
              <a:t>() – открыть </a:t>
            </a:r>
            <a:r>
              <a:rPr lang="ru-RU" dirty="0" smtClean="0"/>
              <a:t>файл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ru-RU" dirty="0" err="1" smtClean="0"/>
              <a:t>read</a:t>
            </a:r>
            <a:r>
              <a:rPr lang="ru-RU" dirty="0"/>
              <a:t>() – прочитать данные из </a:t>
            </a:r>
            <a:r>
              <a:rPr lang="ru-RU" dirty="0" smtClean="0"/>
              <a:t>файла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ru-RU" dirty="0" err="1" smtClean="0"/>
              <a:t>write</a:t>
            </a:r>
            <a:r>
              <a:rPr lang="ru-RU" dirty="0"/>
              <a:t>() – записать </a:t>
            </a:r>
            <a:r>
              <a:rPr lang="ru-RU" dirty="0" smtClean="0"/>
              <a:t>данные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ru-RU" dirty="0" err="1" smtClean="0"/>
              <a:t>close</a:t>
            </a:r>
            <a:r>
              <a:rPr lang="ru-RU" dirty="0"/>
              <a:t>() – закрыть файл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4619798"/>
            <a:ext cx="3962400" cy="2057400"/>
          </a:xfrm>
          <a:prstGeom prst="rect">
            <a:avLst/>
          </a:prstGeom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660967" y="2049182"/>
            <a:ext cx="643897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В высокоуровневых языках программирования (например,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Python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Java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, C++) используются файловые потоки:</a:t>
            </a:r>
          </a:p>
          <a:p>
            <a:pPr marL="914400" lvl="1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Стандартные потоки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: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stdin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(ввод),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stdout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(вывод),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stderr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 (ошибки).</a:t>
            </a:r>
          </a:p>
          <a:p>
            <a:pPr marL="914400" lvl="1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Буферизованные потоки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: обеспечивают эффективную обработку данных.</a:t>
            </a:r>
          </a:p>
          <a:p>
            <a:pPr marL="914400" lvl="1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Двоичные и текстовые потоки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 (Основной текст)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 (Основной текст)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471" y="4936020"/>
            <a:ext cx="431482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9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Файловая система – это важный компонент ОС, обеспечивающий хранение и доступ к данным.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Ввод </a:t>
            </a:r>
            <a:r>
              <a:rPr lang="ru-RU" dirty="0"/>
              <a:t>и вывод информации осуществляется через драйверы, системные вызовы и файловые потоки. Понимание этих механизмов помогает эффективно работать с данными в различных операционных системах.</a:t>
            </a:r>
          </a:p>
        </p:txBody>
      </p:sp>
    </p:spTree>
    <p:extLst>
      <p:ext uri="{BB962C8B-B14F-4D97-AF65-F5344CB8AC3E}">
        <p14:creationId xmlns:p14="http://schemas.microsoft.com/office/powerpoint/2010/main" val="279962575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17</TotalTime>
  <Words>476</Words>
  <Application>Microsoft Office PowerPoint</Application>
  <PresentationFormat>Широкоэкранный</PresentationFormat>
  <Paragraphs>64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Unicode MS</vt:lpstr>
      <vt:lpstr>Trebuchet MS</vt:lpstr>
      <vt:lpstr>Trebuchet MS (Основной текст)</vt:lpstr>
      <vt:lpstr>Берлин</vt:lpstr>
      <vt:lpstr>ОП.01 Операционные системы и среды</vt:lpstr>
      <vt:lpstr>Введение</vt:lpstr>
      <vt:lpstr>Файловая система</vt:lpstr>
      <vt:lpstr>Файловая система</vt:lpstr>
      <vt:lpstr>Популярные файловые системы</vt:lpstr>
      <vt:lpstr>Ввод и вывод информации</vt:lpstr>
      <vt:lpstr>Ввод и вывод информации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ОП.01 Операционные системы и среды</dc:title>
  <dc:creator>Студенты Арестова И.С.</dc:creator>
  <cp:lastModifiedBy>Студенты Арестова И.С.</cp:lastModifiedBy>
  <cp:revision>1</cp:revision>
  <dcterms:created xsi:type="dcterms:W3CDTF">2025-02-14T05:54:16Z</dcterms:created>
  <dcterms:modified xsi:type="dcterms:W3CDTF">2025-02-14T06:12:14Z</dcterms:modified>
</cp:coreProperties>
</file>